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4" r:id="rId1"/>
  </p:sldMasterIdLst>
  <p:notesMasterIdLst>
    <p:notesMasterId r:id="rId25"/>
  </p:notesMasterIdLst>
  <p:sldIdLst>
    <p:sldId id="256" r:id="rId2"/>
    <p:sldId id="263" r:id="rId3"/>
    <p:sldId id="264" r:id="rId4"/>
    <p:sldId id="265" r:id="rId5"/>
    <p:sldId id="267" r:id="rId6"/>
    <p:sldId id="268" r:id="rId7"/>
    <p:sldId id="269" r:id="rId8"/>
    <p:sldId id="266" r:id="rId9"/>
    <p:sldId id="270" r:id="rId10"/>
    <p:sldId id="271" r:id="rId11"/>
    <p:sldId id="272" r:id="rId12"/>
    <p:sldId id="273" r:id="rId13"/>
    <p:sldId id="257" r:id="rId14"/>
    <p:sldId id="258" r:id="rId15"/>
    <p:sldId id="259" r:id="rId16"/>
    <p:sldId id="260" r:id="rId17"/>
    <p:sldId id="274" r:id="rId18"/>
    <p:sldId id="275" r:id="rId19"/>
    <p:sldId id="276" r:id="rId20"/>
    <p:sldId id="277" r:id="rId21"/>
    <p:sldId id="278" r:id="rId22"/>
    <p:sldId id="279" r:id="rId23"/>
    <p:sldId id="29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569"/>
    <p:restoredTop sz="82565"/>
  </p:normalViewPr>
  <p:slideViewPr>
    <p:cSldViewPr snapToGrid="0">
      <p:cViewPr varScale="1">
        <p:scale>
          <a:sx n="92" d="100"/>
          <a:sy n="92" d="100"/>
        </p:scale>
        <p:origin x="71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09T01:44:56.176"/>
    </inkml:context>
    <inkml:brush xml:id="br0">
      <inkml:brushProperty name="width" value="0.05292" units="cm"/>
      <inkml:brushProperty name="height" value="0.05292" units="cm"/>
      <inkml:brushProperty name="color" value="#FF0000"/>
    </inkml:brush>
  </inkml:definitions>
  <inkml:trace contextRef="#ctx0" brushRef="#br0">2315 16867 24575,'0'0'0</inkml:trace>
</inkml:ink>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D9ADB1-639B-4A48-98B3-4EEE41B75ACD}" type="datetimeFigureOut">
              <a:rPr lang="en-US" smtClean="0"/>
              <a:t>8/21/24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5F0F98-544A-C048-B34E-FA6FC4375925}" type="slidenum">
              <a:rPr lang="en-US" smtClean="0"/>
              <a:t>‹#›</a:t>
            </a:fld>
            <a:endParaRPr lang="en-US"/>
          </a:p>
        </p:txBody>
      </p:sp>
    </p:spTree>
    <p:extLst>
      <p:ext uri="{BB962C8B-B14F-4D97-AF65-F5344CB8AC3E}">
        <p14:creationId xmlns:p14="http://schemas.microsoft.com/office/powerpoint/2010/main" val="1039328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solidFill>
                  <a:srgbClr val="231F20"/>
                </a:solidFill>
                <a:effectLst/>
                <a:latin typeface="Helvetica" pitchFamily="2" charset="0"/>
              </a:rPr>
              <a:t>The name d reveals nothing</a:t>
            </a:r>
          </a:p>
          <a:p>
            <a:r>
              <a:rPr lang="en-US" i="1" dirty="0">
                <a:solidFill>
                  <a:srgbClr val="231F20"/>
                </a:solidFill>
                <a:effectLst/>
                <a:latin typeface="Helvetica" pitchFamily="2" charset="0"/>
              </a:rPr>
              <a:t>Choosing names that reveal intent can make it much easier to understand and change</a:t>
            </a:r>
            <a:r>
              <a:rPr lang="en-US" i="0" dirty="0">
                <a:solidFill>
                  <a:srgbClr val="231F20"/>
                </a:solidFill>
                <a:effectLst/>
                <a:latin typeface="Helvetica" pitchFamily="2" charset="0"/>
              </a:rPr>
              <a:t> </a:t>
            </a:r>
            <a:r>
              <a:rPr lang="en-US" i="1" dirty="0">
                <a:solidFill>
                  <a:srgbClr val="231F20"/>
                </a:solidFill>
                <a:effectLst/>
                <a:latin typeface="Helvetica" pitchFamily="2" charset="0"/>
              </a:rPr>
              <a:t>code. What is the purpose of this code?</a:t>
            </a:r>
            <a:endParaRPr lang="en-US" dirty="0">
              <a:solidFill>
                <a:srgbClr val="231F2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1" dirty="0">
              <a:solidFill>
                <a:srgbClr val="231F2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231F20"/>
              </a:solidFill>
              <a:effectLst/>
              <a:latin typeface="Helvetica" pitchFamily="2" charset="0"/>
            </a:endParaRPr>
          </a:p>
          <a:p>
            <a:endParaRPr lang="en-US" dirty="0"/>
          </a:p>
        </p:txBody>
      </p:sp>
      <p:sp>
        <p:nvSpPr>
          <p:cNvPr id="4" name="Slide Number Placeholder 3"/>
          <p:cNvSpPr>
            <a:spLocks noGrp="1"/>
          </p:cNvSpPr>
          <p:nvPr>
            <p:ph type="sldNum" sz="quarter" idx="5"/>
          </p:nvPr>
        </p:nvSpPr>
        <p:spPr/>
        <p:txBody>
          <a:bodyPr/>
          <a:lstStyle/>
          <a:p>
            <a:fld id="{6E5F0F98-544A-C048-B34E-FA6FC4375925}" type="slidenum">
              <a:rPr lang="en-US" smtClean="0"/>
              <a:t>13</a:t>
            </a:fld>
            <a:endParaRPr lang="en-US"/>
          </a:p>
        </p:txBody>
      </p:sp>
    </p:spTree>
    <p:extLst>
      <p:ext uri="{BB962C8B-B14F-4D97-AF65-F5344CB8AC3E}">
        <p14:creationId xmlns:p14="http://schemas.microsoft.com/office/powerpoint/2010/main" val="2996631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5F0F98-544A-C048-B34E-FA6FC4375925}" type="slidenum">
              <a:rPr lang="en-US" smtClean="0"/>
              <a:t>15</a:t>
            </a:fld>
            <a:endParaRPr lang="en-US"/>
          </a:p>
        </p:txBody>
      </p:sp>
    </p:spTree>
    <p:extLst>
      <p:ext uri="{BB962C8B-B14F-4D97-AF65-F5344CB8AC3E}">
        <p14:creationId xmlns:p14="http://schemas.microsoft.com/office/powerpoint/2010/main" val="13353262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8/21/24</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545845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8/21/24</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4744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8/21/24</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0803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8/21/24</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2467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8/21/24</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993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8/21/24</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3753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8/21/24</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8678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8/21/24</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5090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8/21/24</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904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8/21/24</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20824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8/21/24</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8800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8/21/24</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3775883065"/>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23" r:id="rId7"/>
    <p:sldLayoutId id="2147483724" r:id="rId8"/>
    <p:sldLayoutId id="2147483725" r:id="rId9"/>
    <p:sldLayoutId id="2147483726" r:id="rId10"/>
    <p:sldLayoutId id="214748373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3">
            <a:extLst>
              <a:ext uri="{FF2B5EF4-FFF2-40B4-BE49-F238E27FC236}">
                <a16:creationId xmlns:a16="http://schemas.microsoft.com/office/drawing/2014/main" id="{3301E07F-4F79-4B58-8698-EF24DC1ECD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Arc 25">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91583" y="775849"/>
            <a:ext cx="2987899" cy="2987899"/>
          </a:xfrm>
          <a:prstGeom prst="arc">
            <a:avLst>
              <a:gd name="adj1" fmla="val 14441841"/>
              <a:gd name="adj2" fmla="val 0"/>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85D31E3-DBB0-F53C-6889-06BC81D40456}"/>
              </a:ext>
            </a:extLst>
          </p:cNvPr>
          <p:cNvSpPr>
            <a:spLocks noGrp="1"/>
          </p:cNvSpPr>
          <p:nvPr>
            <p:ph type="ctrTitle"/>
          </p:nvPr>
        </p:nvSpPr>
        <p:spPr>
          <a:xfrm>
            <a:off x="838200" y="647593"/>
            <a:ext cx="4467792" cy="3060541"/>
          </a:xfrm>
        </p:spPr>
        <p:txBody>
          <a:bodyPr>
            <a:normAutofit/>
          </a:bodyPr>
          <a:lstStyle/>
          <a:p>
            <a:r>
              <a:rPr lang="en-US">
                <a:solidFill>
                  <a:srgbClr val="FFFFFF"/>
                </a:solidFill>
              </a:rPr>
              <a:t>Clean Code</a:t>
            </a:r>
          </a:p>
        </p:txBody>
      </p:sp>
      <p:sp>
        <p:nvSpPr>
          <p:cNvPr id="3" name="Subtitle 2">
            <a:extLst>
              <a:ext uri="{FF2B5EF4-FFF2-40B4-BE49-F238E27FC236}">
                <a16:creationId xmlns:a16="http://schemas.microsoft.com/office/drawing/2014/main" id="{59DBDFBA-1A5E-78F8-E864-D4BB31D7DE2B}"/>
              </a:ext>
            </a:extLst>
          </p:cNvPr>
          <p:cNvSpPr>
            <a:spLocks noGrp="1"/>
          </p:cNvSpPr>
          <p:nvPr>
            <p:ph type="subTitle" idx="1"/>
          </p:nvPr>
        </p:nvSpPr>
        <p:spPr>
          <a:xfrm>
            <a:off x="838200" y="3800209"/>
            <a:ext cx="4467792" cy="2410198"/>
          </a:xfrm>
        </p:spPr>
        <p:txBody>
          <a:bodyPr>
            <a:normAutofit/>
          </a:bodyPr>
          <a:lstStyle/>
          <a:p>
            <a:r>
              <a:rPr lang="en-US" i="1">
                <a:solidFill>
                  <a:srgbClr val="FFFFFF"/>
                </a:solidFill>
                <a:effectLst/>
                <a:latin typeface="Helvetica" pitchFamily="2" charset="0"/>
              </a:rPr>
              <a:t>“God is in the details”</a:t>
            </a:r>
          </a:p>
          <a:p>
            <a:r>
              <a:rPr lang="en-US" i="1">
                <a:solidFill>
                  <a:srgbClr val="FFFFFF"/>
                </a:solidFill>
                <a:latin typeface="Helvetica" pitchFamily="2" charset="0"/>
              </a:rPr>
              <a:t>- </a:t>
            </a:r>
            <a:r>
              <a:rPr lang="en-US" i="1">
                <a:solidFill>
                  <a:srgbClr val="FFFFFF"/>
                </a:solidFill>
                <a:effectLst/>
                <a:latin typeface="Helvetica" pitchFamily="2" charset="0"/>
              </a:rPr>
              <a:t>Ludwig mies van der Rohe</a:t>
            </a:r>
            <a:endParaRPr lang="en-US">
              <a:solidFill>
                <a:srgbClr val="FFFFFF"/>
              </a:solidFill>
              <a:effectLst/>
              <a:latin typeface="Helvetica" pitchFamily="2" charset="0"/>
            </a:endParaRPr>
          </a:p>
          <a:p>
            <a:endParaRPr lang="en-US">
              <a:solidFill>
                <a:srgbClr val="FFFFFF"/>
              </a:solidFill>
            </a:endParaRPr>
          </a:p>
        </p:txBody>
      </p:sp>
      <p:sp>
        <p:nvSpPr>
          <p:cNvPr id="28" name="Oval 27">
            <a:extLst>
              <a:ext uri="{FF2B5EF4-FFF2-40B4-BE49-F238E27FC236}">
                <a16:creationId xmlns:a16="http://schemas.microsoft.com/office/drawing/2014/main" id="{9EE6F773-742A-491A-9A00-A2A150DF50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9419" y="366810"/>
            <a:ext cx="6124381" cy="61243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Video 3" descr="Calendar&#10;&#10;Description automatically generated">
            <a:extLst>
              <a:ext uri="{FF2B5EF4-FFF2-40B4-BE49-F238E27FC236}">
                <a16:creationId xmlns:a16="http://schemas.microsoft.com/office/drawing/2014/main" id="{EF8DD659-2B84-AF58-4FA8-D66519CE1F3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6151798" y="2236507"/>
            <a:ext cx="4252055" cy="2384986"/>
          </a:xfrm>
          <a:custGeom>
            <a:avLst/>
            <a:gdLst/>
            <a:ahLst/>
            <a:cxnLst/>
            <a:rect l="l" t="t" r="r" b="b"/>
            <a:pathLst>
              <a:path w="4273177" h="4470400">
                <a:moveTo>
                  <a:pt x="75080" y="0"/>
                </a:moveTo>
                <a:lnTo>
                  <a:pt x="4198097" y="0"/>
                </a:lnTo>
                <a:cubicBezTo>
                  <a:pt x="4239563" y="0"/>
                  <a:pt x="4273177" y="33614"/>
                  <a:pt x="4273177" y="75080"/>
                </a:cubicBezTo>
                <a:lnTo>
                  <a:pt x="4273177" y="4395320"/>
                </a:lnTo>
                <a:cubicBezTo>
                  <a:pt x="4273177" y="4436786"/>
                  <a:pt x="4239563" y="4470400"/>
                  <a:pt x="4198097" y="4470400"/>
                </a:cubicBezTo>
                <a:lnTo>
                  <a:pt x="75080" y="4470400"/>
                </a:lnTo>
                <a:cubicBezTo>
                  <a:pt x="33614" y="4470400"/>
                  <a:pt x="0" y="4436786"/>
                  <a:pt x="0" y="4395320"/>
                </a:cubicBezTo>
                <a:lnTo>
                  <a:pt x="0" y="75080"/>
                </a:lnTo>
                <a:cubicBezTo>
                  <a:pt x="0" y="33614"/>
                  <a:pt x="33614" y="0"/>
                  <a:pt x="75080" y="0"/>
                </a:cubicBezTo>
                <a:close/>
              </a:path>
            </a:pathLst>
          </a:custGeom>
        </p:spPr>
      </p:pic>
    </p:spTree>
    <p:extLst>
      <p:ext uri="{BB962C8B-B14F-4D97-AF65-F5344CB8AC3E}">
        <p14:creationId xmlns:p14="http://schemas.microsoft.com/office/powerpoint/2010/main" val="4178989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C80D-6D94-E05E-7AC1-C4581713FEC2}"/>
              </a:ext>
            </a:extLst>
          </p:cNvPr>
          <p:cNvSpPr>
            <a:spLocks noGrp="1"/>
          </p:cNvSpPr>
          <p:nvPr>
            <p:ph type="title"/>
          </p:nvPr>
        </p:nvSpPr>
        <p:spPr/>
        <p:txBody>
          <a:bodyPr>
            <a:normAutofit/>
          </a:bodyPr>
          <a:lstStyle/>
          <a:p>
            <a:r>
              <a:rPr lang="en-US" i="1" dirty="0">
                <a:solidFill>
                  <a:srgbClr val="231F20"/>
                </a:solidFill>
                <a:effectLst/>
                <a:latin typeface="Helvetica" pitchFamily="2" charset="0"/>
              </a:rPr>
              <a:t>Bjarne </a:t>
            </a:r>
            <a:r>
              <a:rPr lang="en-US" i="1" dirty="0" err="1">
                <a:solidFill>
                  <a:srgbClr val="231F20"/>
                </a:solidFill>
                <a:effectLst/>
                <a:latin typeface="Helvetica" pitchFamily="2" charset="0"/>
              </a:rPr>
              <a:t>Stroustrup</a:t>
            </a:r>
            <a:r>
              <a:rPr lang="en-US" i="1" dirty="0">
                <a:solidFill>
                  <a:srgbClr val="231F20"/>
                </a:solidFill>
                <a:effectLst/>
                <a:latin typeface="Helvetica" pitchFamily="2" charset="0"/>
              </a:rPr>
              <a:t>, inventor of C++</a:t>
            </a:r>
            <a:br>
              <a:rPr lang="en-US" dirty="0">
                <a:solidFill>
                  <a:srgbClr val="231F20"/>
                </a:solidFill>
                <a:effectLst/>
                <a:latin typeface="Helvetica" pitchFamily="2" charset="0"/>
              </a:rPr>
            </a:br>
            <a:endParaRPr lang="en-US" dirty="0"/>
          </a:p>
        </p:txBody>
      </p:sp>
      <p:sp>
        <p:nvSpPr>
          <p:cNvPr id="3" name="Content Placeholder 2">
            <a:extLst>
              <a:ext uri="{FF2B5EF4-FFF2-40B4-BE49-F238E27FC236}">
                <a16:creationId xmlns:a16="http://schemas.microsoft.com/office/drawing/2014/main" id="{7BACD090-8877-8540-BE77-72AF54338494}"/>
              </a:ext>
            </a:extLst>
          </p:cNvPr>
          <p:cNvSpPr>
            <a:spLocks noGrp="1"/>
          </p:cNvSpPr>
          <p:nvPr>
            <p:ph idx="1"/>
          </p:nvPr>
        </p:nvSpPr>
        <p:spPr/>
        <p:txBody>
          <a:bodyPr>
            <a:normAutofit/>
          </a:bodyPr>
          <a:lstStyle/>
          <a:p>
            <a:pPr marL="0" indent="0" algn="just">
              <a:buNone/>
            </a:pPr>
            <a:r>
              <a:rPr lang="en-US" i="1" dirty="0">
                <a:solidFill>
                  <a:srgbClr val="231F20"/>
                </a:solidFill>
                <a:effectLst/>
                <a:latin typeface="Helvetica" pitchFamily="2" charset="0"/>
              </a:rPr>
              <a:t> “I like my code to be elegant and efficient. The logic should be straightforward to make it hard</a:t>
            </a:r>
            <a:r>
              <a:rPr lang="en-US" dirty="0">
                <a:solidFill>
                  <a:srgbClr val="231F20"/>
                </a:solidFill>
                <a:latin typeface="Helvetica" pitchFamily="2" charset="0"/>
              </a:rPr>
              <a:t> </a:t>
            </a:r>
            <a:r>
              <a:rPr lang="en-US" i="1" dirty="0">
                <a:solidFill>
                  <a:srgbClr val="231F20"/>
                </a:solidFill>
                <a:effectLst/>
                <a:latin typeface="Helvetica" pitchFamily="2" charset="0"/>
              </a:rPr>
              <a:t>for bugs to hide, the dependencies minimal to ease maintenance, error handling complete according to an articulated strategy, and performance</a:t>
            </a:r>
            <a:r>
              <a:rPr lang="en-US" dirty="0">
                <a:solidFill>
                  <a:srgbClr val="231F20"/>
                </a:solidFill>
                <a:latin typeface="Helvetica" pitchFamily="2" charset="0"/>
              </a:rPr>
              <a:t> </a:t>
            </a:r>
            <a:r>
              <a:rPr lang="en-US" i="1" dirty="0">
                <a:solidFill>
                  <a:srgbClr val="231F20"/>
                </a:solidFill>
                <a:effectLst/>
                <a:latin typeface="Helvetica" pitchFamily="2" charset="0"/>
              </a:rPr>
              <a:t>close to optimal so as not to tempt</a:t>
            </a:r>
            <a:r>
              <a:rPr lang="en-US" dirty="0">
                <a:solidFill>
                  <a:srgbClr val="231F20"/>
                </a:solidFill>
                <a:latin typeface="Helvetica" pitchFamily="2" charset="0"/>
              </a:rPr>
              <a:t> </a:t>
            </a:r>
            <a:r>
              <a:rPr lang="en-US" i="1" dirty="0">
                <a:solidFill>
                  <a:srgbClr val="231F20"/>
                </a:solidFill>
                <a:effectLst/>
                <a:latin typeface="Helvetica" pitchFamily="2" charset="0"/>
              </a:rPr>
              <a:t>people to make the code messy with unprincipled</a:t>
            </a:r>
            <a:r>
              <a:rPr lang="en-US" dirty="0">
                <a:solidFill>
                  <a:srgbClr val="231F20"/>
                </a:solidFill>
                <a:latin typeface="Helvetica" pitchFamily="2" charset="0"/>
              </a:rPr>
              <a:t> </a:t>
            </a:r>
            <a:r>
              <a:rPr lang="en-US" i="1" dirty="0">
                <a:solidFill>
                  <a:srgbClr val="231F20"/>
                </a:solidFill>
                <a:effectLst/>
                <a:latin typeface="Helvetica" pitchFamily="2" charset="0"/>
              </a:rPr>
              <a:t>optimizations. Clean code does one thing</a:t>
            </a:r>
            <a:r>
              <a:rPr lang="en-US" dirty="0">
                <a:solidFill>
                  <a:srgbClr val="231F20"/>
                </a:solidFill>
                <a:latin typeface="Helvetica" pitchFamily="2" charset="0"/>
              </a:rPr>
              <a:t> </a:t>
            </a:r>
            <a:r>
              <a:rPr lang="en-US" i="1" dirty="0">
                <a:solidFill>
                  <a:srgbClr val="231F20"/>
                </a:solidFill>
                <a:effectLst/>
                <a:latin typeface="Helvetica" pitchFamily="2" charset="0"/>
              </a:rPr>
              <a:t>well.”</a:t>
            </a:r>
            <a:endParaRPr lang="en-US" dirty="0">
              <a:solidFill>
                <a:srgbClr val="231F20"/>
              </a:solidFill>
              <a:effectLst/>
              <a:latin typeface="Helvetica" pitchFamily="2" charset="0"/>
            </a:endParaRPr>
          </a:p>
          <a:p>
            <a:endParaRPr lang="en-US" dirty="0"/>
          </a:p>
        </p:txBody>
      </p:sp>
    </p:spTree>
    <p:extLst>
      <p:ext uri="{BB962C8B-B14F-4D97-AF65-F5344CB8AC3E}">
        <p14:creationId xmlns:p14="http://schemas.microsoft.com/office/powerpoint/2010/main" val="3011391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2A2DBC-EFBC-319F-B2E9-86A02E5F2ED1}"/>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r>
              <a:rPr lang="en-US" sz="6000" kern="1200" dirty="0">
                <a:solidFill>
                  <a:schemeClr val="tx1"/>
                </a:solidFill>
                <a:latin typeface="+mj-lt"/>
                <a:ea typeface="+mj-ea"/>
                <a:cs typeface="+mj-cs"/>
              </a:rPr>
              <a:t>Ok enough of that</a:t>
            </a:r>
          </a:p>
        </p:txBody>
      </p:sp>
      <p:sp>
        <p:nvSpPr>
          <p:cNvPr id="20" name="Arc 19">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2">
                <a:lumMod val="75000"/>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1000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0193C-A817-731C-6F61-C1B8977E6D1D}"/>
              </a:ext>
            </a:extLst>
          </p:cNvPr>
          <p:cNvSpPr>
            <a:spLocks noGrp="1"/>
          </p:cNvSpPr>
          <p:nvPr>
            <p:ph type="title"/>
          </p:nvPr>
        </p:nvSpPr>
        <p:spPr/>
        <p:txBody>
          <a:bodyPr/>
          <a:lstStyle/>
          <a:p>
            <a:r>
              <a:rPr lang="en-US" dirty="0"/>
              <a:t>You are not just an artist but an author </a:t>
            </a:r>
          </a:p>
        </p:txBody>
      </p:sp>
      <p:sp>
        <p:nvSpPr>
          <p:cNvPr id="3" name="Content Placeholder 2">
            <a:extLst>
              <a:ext uri="{FF2B5EF4-FFF2-40B4-BE49-F238E27FC236}">
                <a16:creationId xmlns:a16="http://schemas.microsoft.com/office/drawing/2014/main" id="{68302544-742D-DCD3-1D91-0E490E5688D1}"/>
              </a:ext>
            </a:extLst>
          </p:cNvPr>
          <p:cNvSpPr>
            <a:spLocks noGrp="1"/>
          </p:cNvSpPr>
          <p:nvPr>
            <p:ph idx="1"/>
          </p:nvPr>
        </p:nvSpPr>
        <p:spPr/>
        <p:txBody>
          <a:bodyPr>
            <a:normAutofit fontScale="92500" lnSpcReduction="20000"/>
          </a:bodyPr>
          <a:lstStyle/>
          <a:p>
            <a:r>
              <a:rPr lang="en-US" dirty="0"/>
              <a:t>What does an author do? They create stories that others read.</a:t>
            </a:r>
          </a:p>
          <a:p>
            <a:pPr lvl="1"/>
            <a:r>
              <a:rPr lang="en-US" dirty="0"/>
              <a:t>As an author you are responsible for communication to the reader.</a:t>
            </a:r>
          </a:p>
          <a:p>
            <a:pPr lvl="1"/>
            <a:r>
              <a:rPr lang="en-US" dirty="0"/>
              <a:t>Each line of code you need remember people will be reading it. </a:t>
            </a:r>
          </a:p>
          <a:p>
            <a:r>
              <a:rPr lang="en-US" dirty="0"/>
              <a:t>How much of your code will be read?</a:t>
            </a:r>
          </a:p>
          <a:p>
            <a:pPr lvl="1"/>
            <a:r>
              <a:rPr lang="en-US" dirty="0"/>
              <a:t>Think about it this way how many times did you read your code?</a:t>
            </a:r>
          </a:p>
          <a:p>
            <a:pPr lvl="1"/>
            <a:endParaRPr lang="en-US" dirty="0"/>
          </a:p>
          <a:p>
            <a:r>
              <a:rPr lang="en-US" dirty="0"/>
              <a:t>Fun fact: In the 80’s editors would keep track of every keystroke and play back your whole session in time time laps.</a:t>
            </a:r>
          </a:p>
          <a:p>
            <a:pPr lvl="1"/>
            <a:r>
              <a:rPr lang="en-US" dirty="0"/>
              <a:t>What was learned was a majority of the time was dedicated to scrolling and navigating to other lines of code. </a:t>
            </a:r>
          </a:p>
          <a:p>
            <a:pPr lvl="1"/>
            <a:r>
              <a:rPr lang="en-US" dirty="0"/>
              <a:t>The ratio of time spent reading vs. writing is well over 10:1</a:t>
            </a:r>
          </a:p>
          <a:p>
            <a:pPr lvl="1"/>
            <a:endParaRPr lang="en-US" dirty="0"/>
          </a:p>
          <a:p>
            <a:pPr lvl="1"/>
            <a:endParaRPr lang="en-US" dirty="0"/>
          </a:p>
        </p:txBody>
      </p:sp>
    </p:spTree>
    <p:extLst>
      <p:ext uri="{BB962C8B-B14F-4D97-AF65-F5344CB8AC3E}">
        <p14:creationId xmlns:p14="http://schemas.microsoft.com/office/powerpoint/2010/main" val="3660395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6077E-6ADA-7674-89D1-CCC046DB4B86}"/>
              </a:ext>
            </a:extLst>
          </p:cNvPr>
          <p:cNvSpPr>
            <a:spLocks noGrp="1"/>
          </p:cNvSpPr>
          <p:nvPr>
            <p:ph type="title"/>
          </p:nvPr>
        </p:nvSpPr>
        <p:spPr/>
        <p:txBody>
          <a:bodyPr>
            <a:normAutofit/>
          </a:bodyPr>
          <a:lstStyle/>
          <a:p>
            <a:r>
              <a:rPr lang="en-US" i="1" dirty="0">
                <a:solidFill>
                  <a:srgbClr val="231F20"/>
                </a:solidFill>
                <a:effectLst/>
                <a:latin typeface="Helvetica" pitchFamily="2" charset="0"/>
              </a:rPr>
              <a:t>Intention-Revealing Names</a:t>
            </a:r>
            <a:endParaRPr lang="en-US" dirty="0"/>
          </a:p>
        </p:txBody>
      </p:sp>
      <p:sp>
        <p:nvSpPr>
          <p:cNvPr id="3" name="Content Placeholder 2">
            <a:extLst>
              <a:ext uri="{FF2B5EF4-FFF2-40B4-BE49-F238E27FC236}">
                <a16:creationId xmlns:a16="http://schemas.microsoft.com/office/drawing/2014/main" id="{3E62BB03-BA56-FAEF-AE7C-AC7CA94DF295}"/>
              </a:ext>
            </a:extLst>
          </p:cNvPr>
          <p:cNvSpPr>
            <a:spLocks noGrp="1"/>
          </p:cNvSpPr>
          <p:nvPr>
            <p:ph idx="1"/>
          </p:nvPr>
        </p:nvSpPr>
        <p:spPr/>
        <p:txBody>
          <a:bodyPr>
            <a:normAutofit lnSpcReduction="10000"/>
          </a:bodyPr>
          <a:lstStyle/>
          <a:p>
            <a:r>
              <a:rPr lang="en-US" dirty="0"/>
              <a:t>One of the most important parts of code is relevant names.</a:t>
            </a:r>
          </a:p>
          <a:p>
            <a:pPr marL="0" indent="0">
              <a:buNone/>
            </a:pPr>
            <a:r>
              <a:rPr lang="en-US" b="1" dirty="0"/>
              <a:t>Bad</a:t>
            </a:r>
          </a:p>
          <a:p>
            <a:pPr marL="0" indent="0">
              <a:buNone/>
            </a:pPr>
            <a:r>
              <a:rPr lang="en-US" i="1" dirty="0">
                <a:solidFill>
                  <a:srgbClr val="231F20"/>
                </a:solidFill>
                <a:effectLst/>
                <a:latin typeface="Helvetica" pitchFamily="2" charset="0"/>
              </a:rPr>
              <a:t>int d; // elapsed time in days</a:t>
            </a:r>
          </a:p>
          <a:p>
            <a:pPr marL="0" indent="0">
              <a:buNone/>
            </a:pPr>
            <a:r>
              <a:rPr lang="en-US" b="1" i="1" dirty="0">
                <a:solidFill>
                  <a:srgbClr val="231F20"/>
                </a:solidFill>
                <a:latin typeface="Helvetica" pitchFamily="2" charset="0"/>
              </a:rPr>
              <a:t>Good</a:t>
            </a:r>
          </a:p>
          <a:p>
            <a:pPr marL="0" indent="0">
              <a:buNone/>
            </a:pPr>
            <a:r>
              <a:rPr lang="en-US" i="1" dirty="0">
                <a:solidFill>
                  <a:srgbClr val="231F20"/>
                </a:solidFill>
                <a:effectLst/>
                <a:latin typeface="Helvetica" pitchFamily="2" charset="0"/>
              </a:rPr>
              <a:t>int </a:t>
            </a:r>
            <a:r>
              <a:rPr lang="en-US" i="1" dirty="0" err="1">
                <a:solidFill>
                  <a:srgbClr val="231F20"/>
                </a:solidFill>
                <a:effectLst/>
                <a:latin typeface="Helvetica" pitchFamily="2" charset="0"/>
              </a:rPr>
              <a:t>elapsedTimeInDays</a:t>
            </a:r>
            <a:r>
              <a:rPr lang="en-US" i="1" dirty="0">
                <a:solidFill>
                  <a:srgbClr val="231F20"/>
                </a:solidFill>
                <a:effectLst/>
                <a:latin typeface="Helvetica" pitchFamily="2" charset="0"/>
              </a:rPr>
              <a:t>;</a:t>
            </a:r>
            <a:endParaRPr lang="en-US" dirty="0">
              <a:solidFill>
                <a:srgbClr val="231F20"/>
              </a:solidFill>
              <a:effectLst/>
              <a:latin typeface="Helvetica" pitchFamily="2" charset="0"/>
            </a:endParaRPr>
          </a:p>
          <a:p>
            <a:pPr marL="0" indent="0">
              <a:buNone/>
            </a:pPr>
            <a:r>
              <a:rPr lang="en-US" i="1" dirty="0">
                <a:solidFill>
                  <a:srgbClr val="231F20"/>
                </a:solidFill>
                <a:effectLst/>
                <a:latin typeface="Helvetica" pitchFamily="2" charset="0"/>
              </a:rPr>
              <a:t>int </a:t>
            </a:r>
            <a:r>
              <a:rPr lang="en-US" i="1" dirty="0" err="1">
                <a:solidFill>
                  <a:srgbClr val="231F20"/>
                </a:solidFill>
                <a:effectLst/>
                <a:latin typeface="Helvetica" pitchFamily="2" charset="0"/>
              </a:rPr>
              <a:t>daysSinceCreation</a:t>
            </a:r>
            <a:r>
              <a:rPr lang="en-US" i="1" dirty="0">
                <a:solidFill>
                  <a:srgbClr val="231F20"/>
                </a:solidFill>
                <a:effectLst/>
                <a:latin typeface="Helvetica" pitchFamily="2" charset="0"/>
              </a:rPr>
              <a:t>;</a:t>
            </a:r>
            <a:endParaRPr lang="en-US" dirty="0">
              <a:solidFill>
                <a:srgbClr val="231F20"/>
              </a:solidFill>
              <a:effectLst/>
              <a:latin typeface="Helvetica" pitchFamily="2" charset="0"/>
            </a:endParaRPr>
          </a:p>
          <a:p>
            <a:pPr marL="0" indent="0">
              <a:buNone/>
            </a:pPr>
            <a:r>
              <a:rPr lang="en-US" i="1" dirty="0">
                <a:solidFill>
                  <a:srgbClr val="231F20"/>
                </a:solidFill>
                <a:effectLst/>
                <a:latin typeface="Helvetica" pitchFamily="2" charset="0"/>
              </a:rPr>
              <a:t>int </a:t>
            </a:r>
            <a:r>
              <a:rPr lang="en-US" i="1" dirty="0" err="1">
                <a:solidFill>
                  <a:srgbClr val="231F20"/>
                </a:solidFill>
                <a:effectLst/>
                <a:latin typeface="Helvetica" pitchFamily="2" charset="0"/>
              </a:rPr>
              <a:t>daysSinceModification</a:t>
            </a:r>
            <a:r>
              <a:rPr lang="en-US" i="1" dirty="0">
                <a:solidFill>
                  <a:srgbClr val="231F20"/>
                </a:solidFill>
                <a:effectLst/>
                <a:latin typeface="Helvetica" pitchFamily="2" charset="0"/>
              </a:rPr>
              <a:t>;</a:t>
            </a:r>
            <a:endParaRPr lang="en-US" dirty="0">
              <a:solidFill>
                <a:srgbClr val="231F20"/>
              </a:solidFill>
              <a:effectLst/>
              <a:latin typeface="Helvetica" pitchFamily="2" charset="0"/>
            </a:endParaRPr>
          </a:p>
          <a:p>
            <a:pPr marL="0" indent="0">
              <a:buNone/>
            </a:pPr>
            <a:r>
              <a:rPr lang="en-US" i="1" dirty="0">
                <a:solidFill>
                  <a:srgbClr val="231F20"/>
                </a:solidFill>
                <a:effectLst/>
                <a:latin typeface="Helvetica" pitchFamily="2" charset="0"/>
              </a:rPr>
              <a:t>int </a:t>
            </a:r>
            <a:r>
              <a:rPr lang="en-US" i="1" dirty="0" err="1">
                <a:solidFill>
                  <a:srgbClr val="231F20"/>
                </a:solidFill>
                <a:effectLst/>
                <a:latin typeface="Helvetica" pitchFamily="2" charset="0"/>
              </a:rPr>
              <a:t>fileAgeInDays</a:t>
            </a:r>
            <a:r>
              <a:rPr lang="en-US" i="1" dirty="0">
                <a:solidFill>
                  <a:srgbClr val="231F20"/>
                </a:solidFill>
                <a:effectLst/>
                <a:latin typeface="Helvetica" pitchFamily="2" charset="0"/>
              </a:rPr>
              <a:t>;</a:t>
            </a:r>
            <a:endParaRPr lang="en-US" dirty="0">
              <a:solidFill>
                <a:srgbClr val="231F20"/>
              </a:solidFill>
              <a:effectLst/>
              <a:latin typeface="Helvetica" pitchFamily="2" charset="0"/>
            </a:endParaRPr>
          </a:p>
          <a:p>
            <a:pPr marL="0" indent="0">
              <a:buNone/>
            </a:pPr>
            <a:endParaRPr lang="en-US" dirty="0">
              <a:solidFill>
                <a:srgbClr val="231F20"/>
              </a:solidFill>
              <a:effectLst/>
              <a:latin typeface="Helvetica" pitchFamily="2" charset="0"/>
            </a:endParaRPr>
          </a:p>
          <a:p>
            <a:pPr marL="0" indent="0">
              <a:buNone/>
            </a:pPr>
            <a:endParaRPr lang="en-US" dirty="0"/>
          </a:p>
        </p:txBody>
      </p:sp>
    </p:spTree>
    <p:extLst>
      <p:ext uri="{BB962C8B-B14F-4D97-AF65-F5344CB8AC3E}">
        <p14:creationId xmlns:p14="http://schemas.microsoft.com/office/powerpoint/2010/main" val="38098760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445CD-68DE-CAC3-60E0-1D3E57EA472C}"/>
              </a:ext>
            </a:extLst>
          </p:cNvPr>
          <p:cNvSpPr>
            <a:spLocks noGrp="1"/>
          </p:cNvSpPr>
          <p:nvPr>
            <p:ph type="title"/>
          </p:nvPr>
        </p:nvSpPr>
        <p:spPr/>
        <p:txBody>
          <a:bodyPr>
            <a:normAutofit/>
          </a:bodyPr>
          <a:lstStyle/>
          <a:p>
            <a:br>
              <a:rPr lang="en-US" dirty="0">
                <a:solidFill>
                  <a:srgbClr val="231F20"/>
                </a:solidFill>
                <a:effectLst/>
                <a:latin typeface="Helvetica" pitchFamily="2" charset="0"/>
              </a:rPr>
            </a:br>
            <a:endParaRPr lang="en-US" dirty="0"/>
          </a:p>
        </p:txBody>
      </p:sp>
      <p:sp>
        <p:nvSpPr>
          <p:cNvPr id="3" name="Content Placeholder 2">
            <a:extLst>
              <a:ext uri="{FF2B5EF4-FFF2-40B4-BE49-F238E27FC236}">
                <a16:creationId xmlns:a16="http://schemas.microsoft.com/office/drawing/2014/main" id="{83AB35CD-82DF-DDDA-80B6-7E34DCA4E9AE}"/>
              </a:ext>
            </a:extLst>
          </p:cNvPr>
          <p:cNvSpPr>
            <a:spLocks noGrp="1"/>
          </p:cNvSpPr>
          <p:nvPr>
            <p:ph idx="1"/>
          </p:nvPr>
        </p:nvSpPr>
        <p:spPr/>
        <p:txBody>
          <a:bodyPr>
            <a:normAutofit lnSpcReduction="10000"/>
          </a:bodyPr>
          <a:lstStyle/>
          <a:p>
            <a:r>
              <a:rPr lang="en-US" dirty="0"/>
              <a:t>What is the code doing?</a:t>
            </a:r>
          </a:p>
          <a:p>
            <a:endParaRPr lang="en-US" dirty="0"/>
          </a:p>
          <a:p>
            <a:r>
              <a:rPr lang="en-US" i="1" dirty="0">
                <a:solidFill>
                  <a:srgbClr val="231F20"/>
                </a:solidFill>
                <a:effectLst/>
                <a:latin typeface="Helvetica" pitchFamily="2" charset="0"/>
              </a:rPr>
              <a:t>What kinds of things are in List?</a:t>
            </a:r>
            <a:endParaRPr lang="en-US" dirty="0">
              <a:solidFill>
                <a:srgbClr val="231F20"/>
              </a:solidFill>
              <a:effectLst/>
              <a:latin typeface="Helvetica" pitchFamily="2" charset="0"/>
            </a:endParaRPr>
          </a:p>
          <a:p>
            <a:r>
              <a:rPr lang="en-US" i="1" dirty="0">
                <a:solidFill>
                  <a:srgbClr val="231F20"/>
                </a:solidFill>
                <a:effectLst/>
                <a:latin typeface="Helvetica" pitchFamily="2" charset="0"/>
              </a:rPr>
              <a:t>What is the significance of the zeroth subscript of an item in List?</a:t>
            </a:r>
            <a:endParaRPr lang="en-US" dirty="0">
              <a:solidFill>
                <a:srgbClr val="231F20"/>
              </a:solidFill>
              <a:effectLst/>
              <a:latin typeface="Helvetica" pitchFamily="2" charset="0"/>
            </a:endParaRPr>
          </a:p>
          <a:p>
            <a:r>
              <a:rPr lang="en-US" i="1" dirty="0">
                <a:solidFill>
                  <a:srgbClr val="231F20"/>
                </a:solidFill>
                <a:effectLst/>
                <a:latin typeface="Helvetica" pitchFamily="2" charset="0"/>
              </a:rPr>
              <a:t>What is the significance of the value 4?</a:t>
            </a:r>
            <a:endParaRPr lang="en-US" dirty="0">
              <a:solidFill>
                <a:srgbClr val="231F20"/>
              </a:solidFill>
              <a:effectLst/>
              <a:latin typeface="Helvetica" pitchFamily="2" charset="0"/>
            </a:endParaRPr>
          </a:p>
          <a:p>
            <a:r>
              <a:rPr lang="en-US" i="1" dirty="0">
                <a:solidFill>
                  <a:srgbClr val="231F20"/>
                </a:solidFill>
                <a:effectLst/>
                <a:latin typeface="Helvetica" pitchFamily="2" charset="0"/>
              </a:rPr>
              <a:t>How would I use the list being returned?</a:t>
            </a:r>
          </a:p>
          <a:p>
            <a:r>
              <a:rPr lang="en-US" i="1" dirty="0">
                <a:solidFill>
                  <a:srgbClr val="231F20"/>
                </a:solidFill>
                <a:latin typeface="Helvetica" pitchFamily="2" charset="0"/>
              </a:rPr>
              <a:t>The answer is: Who knows?</a:t>
            </a:r>
            <a:endParaRPr lang="en-US" dirty="0">
              <a:solidFill>
                <a:srgbClr val="231F20"/>
              </a:solidFill>
              <a:effectLst/>
              <a:latin typeface="Helvetica" pitchFamily="2" charset="0"/>
            </a:endParaRPr>
          </a:p>
          <a:p>
            <a:endParaRPr lang="en-US" dirty="0"/>
          </a:p>
        </p:txBody>
      </p:sp>
      <p:pic>
        <p:nvPicPr>
          <p:cNvPr id="12" name="Picture 11">
            <a:extLst>
              <a:ext uri="{FF2B5EF4-FFF2-40B4-BE49-F238E27FC236}">
                <a16:creationId xmlns:a16="http://schemas.microsoft.com/office/drawing/2014/main" id="{11E82064-A43E-F127-9DF4-EFB10C4E1E90}"/>
              </a:ext>
            </a:extLst>
          </p:cNvPr>
          <p:cNvPicPr>
            <a:picLocks noChangeAspect="1"/>
          </p:cNvPicPr>
          <p:nvPr/>
        </p:nvPicPr>
        <p:blipFill>
          <a:blip r:embed="rId2"/>
          <a:stretch>
            <a:fillRect/>
          </a:stretch>
        </p:blipFill>
        <p:spPr>
          <a:xfrm>
            <a:off x="7459064" y="1487357"/>
            <a:ext cx="3479800" cy="1574800"/>
          </a:xfrm>
          <a:prstGeom prst="rect">
            <a:avLst/>
          </a:prstGeom>
        </p:spPr>
      </p:pic>
    </p:spTree>
    <p:extLst>
      <p:ext uri="{BB962C8B-B14F-4D97-AF65-F5344CB8AC3E}">
        <p14:creationId xmlns:p14="http://schemas.microsoft.com/office/powerpoint/2010/main" val="1797999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0B22D-A0B5-CD6A-4498-8BE049D21F8F}"/>
              </a:ext>
            </a:extLst>
          </p:cNvPr>
          <p:cNvSpPr>
            <a:spLocks noGrp="1"/>
          </p:cNvSpPr>
          <p:nvPr>
            <p:ph type="title"/>
          </p:nvPr>
        </p:nvSpPr>
        <p:spPr/>
        <p:txBody>
          <a:bodyPr/>
          <a:lstStyle/>
          <a:p>
            <a:r>
              <a:rPr lang="en-US" dirty="0"/>
              <a:t>Now Lets take a look at the same code but with a few </a:t>
            </a:r>
            <a:r>
              <a:rPr lang="en-US" dirty="0" err="1"/>
              <a:t>motifications</a:t>
            </a:r>
            <a:endParaRPr lang="en-US" dirty="0"/>
          </a:p>
        </p:txBody>
      </p:sp>
      <p:pic>
        <p:nvPicPr>
          <p:cNvPr id="5" name="Content Placeholder 4" descr="A screenshot of a computer&#10;&#10;Description automatically generated with medium confidence">
            <a:extLst>
              <a:ext uri="{FF2B5EF4-FFF2-40B4-BE49-F238E27FC236}">
                <a16:creationId xmlns:a16="http://schemas.microsoft.com/office/drawing/2014/main" id="{59B71C82-1E4F-5A90-2CA6-768EB14E3E2E}"/>
              </a:ext>
            </a:extLst>
          </p:cNvPr>
          <p:cNvPicPr>
            <a:picLocks noGrp="1" noChangeAspect="1"/>
          </p:cNvPicPr>
          <p:nvPr>
            <p:ph idx="1"/>
          </p:nvPr>
        </p:nvPicPr>
        <p:blipFill>
          <a:blip r:embed="rId3"/>
          <a:stretch>
            <a:fillRect/>
          </a:stretch>
        </p:blipFill>
        <p:spPr>
          <a:xfrm>
            <a:off x="2369904" y="2339285"/>
            <a:ext cx="6223000" cy="1752600"/>
          </a:xfrm>
        </p:spPr>
      </p:pic>
    </p:spTree>
    <p:extLst>
      <p:ext uri="{BB962C8B-B14F-4D97-AF65-F5344CB8AC3E}">
        <p14:creationId xmlns:p14="http://schemas.microsoft.com/office/powerpoint/2010/main" val="2420641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8DD57-1F61-4AEC-4614-6A40C9E3353C}"/>
              </a:ext>
            </a:extLst>
          </p:cNvPr>
          <p:cNvSpPr>
            <a:spLocks noGrp="1"/>
          </p:cNvSpPr>
          <p:nvPr>
            <p:ph type="title"/>
          </p:nvPr>
        </p:nvSpPr>
        <p:spPr/>
        <p:txBody>
          <a:bodyPr/>
          <a:lstStyle/>
          <a:p>
            <a:r>
              <a:rPr lang="en-US" dirty="0"/>
              <a:t>Dis-Information</a:t>
            </a:r>
          </a:p>
        </p:txBody>
      </p:sp>
      <p:pic>
        <p:nvPicPr>
          <p:cNvPr id="5" name="Content Placeholder 4" descr="Diagram&#10;&#10;Description automatically generated with medium confidence">
            <a:extLst>
              <a:ext uri="{FF2B5EF4-FFF2-40B4-BE49-F238E27FC236}">
                <a16:creationId xmlns:a16="http://schemas.microsoft.com/office/drawing/2014/main" id="{EE2BE184-E75F-E1F2-A4EC-91368E76618F}"/>
              </a:ext>
            </a:extLst>
          </p:cNvPr>
          <p:cNvPicPr>
            <a:picLocks noGrp="1" noChangeAspect="1"/>
          </p:cNvPicPr>
          <p:nvPr>
            <p:ph idx="1"/>
          </p:nvPr>
        </p:nvPicPr>
        <p:blipFill>
          <a:blip r:embed="rId2"/>
          <a:stretch>
            <a:fillRect/>
          </a:stretch>
        </p:blipFill>
        <p:spPr>
          <a:xfrm>
            <a:off x="5827218" y="3195709"/>
            <a:ext cx="2006600" cy="1219200"/>
          </a:xfrm>
        </p:spPr>
      </p:pic>
      <p:pic>
        <p:nvPicPr>
          <p:cNvPr id="9" name="Picture 8">
            <a:extLst>
              <a:ext uri="{FF2B5EF4-FFF2-40B4-BE49-F238E27FC236}">
                <a16:creationId xmlns:a16="http://schemas.microsoft.com/office/drawing/2014/main" id="{B86EA1CD-98BB-CC2E-6AC0-5527EC212FB0}"/>
              </a:ext>
            </a:extLst>
          </p:cNvPr>
          <p:cNvPicPr>
            <a:picLocks noChangeAspect="1"/>
          </p:cNvPicPr>
          <p:nvPr/>
        </p:nvPicPr>
        <p:blipFill>
          <a:blip r:embed="rId3"/>
          <a:stretch>
            <a:fillRect/>
          </a:stretch>
        </p:blipFill>
        <p:spPr>
          <a:xfrm>
            <a:off x="975714" y="2383965"/>
            <a:ext cx="5473700" cy="368300"/>
          </a:xfrm>
          <a:prstGeom prst="rect">
            <a:avLst/>
          </a:prstGeom>
        </p:spPr>
      </p:pic>
      <p:pic>
        <p:nvPicPr>
          <p:cNvPr id="13" name="Picture 12" descr="Text&#10;&#10;Description automatically generated">
            <a:extLst>
              <a:ext uri="{FF2B5EF4-FFF2-40B4-BE49-F238E27FC236}">
                <a16:creationId xmlns:a16="http://schemas.microsoft.com/office/drawing/2014/main" id="{A6B3D83C-DE0B-FE8F-44AE-9554B847A8E9}"/>
              </a:ext>
            </a:extLst>
          </p:cNvPr>
          <p:cNvPicPr>
            <a:picLocks noChangeAspect="1"/>
          </p:cNvPicPr>
          <p:nvPr/>
        </p:nvPicPr>
        <p:blipFill>
          <a:blip r:embed="rId4"/>
          <a:stretch>
            <a:fillRect/>
          </a:stretch>
        </p:blipFill>
        <p:spPr>
          <a:xfrm>
            <a:off x="7529018" y="4966422"/>
            <a:ext cx="4089400" cy="774700"/>
          </a:xfrm>
          <a:prstGeom prst="rect">
            <a:avLst/>
          </a:prstGeom>
        </p:spPr>
      </p:pic>
    </p:spTree>
    <p:extLst>
      <p:ext uri="{BB962C8B-B14F-4D97-AF65-F5344CB8AC3E}">
        <p14:creationId xmlns:p14="http://schemas.microsoft.com/office/powerpoint/2010/main" val="19882346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3DA9D-4416-CF75-A559-EA4288491C9A}"/>
              </a:ext>
            </a:extLst>
          </p:cNvPr>
          <p:cNvSpPr>
            <a:spLocks noGrp="1"/>
          </p:cNvSpPr>
          <p:nvPr>
            <p:ph type="title"/>
          </p:nvPr>
        </p:nvSpPr>
        <p:spPr/>
        <p:txBody>
          <a:bodyPr/>
          <a:lstStyle/>
          <a:p>
            <a:r>
              <a:rPr lang="en-US" dirty="0"/>
              <a:t>Noise</a:t>
            </a:r>
          </a:p>
        </p:txBody>
      </p:sp>
      <p:pic>
        <p:nvPicPr>
          <p:cNvPr id="7" name="Content Placeholder 6" descr="Text&#10;&#10;Description automatically generated">
            <a:extLst>
              <a:ext uri="{FF2B5EF4-FFF2-40B4-BE49-F238E27FC236}">
                <a16:creationId xmlns:a16="http://schemas.microsoft.com/office/drawing/2014/main" id="{625CEBFE-E460-16CA-2967-9BCCE40C1C90}"/>
              </a:ext>
            </a:extLst>
          </p:cNvPr>
          <p:cNvPicPr>
            <a:picLocks noGrp="1" noChangeAspect="1"/>
          </p:cNvPicPr>
          <p:nvPr>
            <p:ph idx="1"/>
          </p:nvPr>
        </p:nvPicPr>
        <p:blipFill>
          <a:blip r:embed="rId2"/>
          <a:stretch>
            <a:fillRect/>
          </a:stretch>
        </p:blipFill>
        <p:spPr>
          <a:xfrm>
            <a:off x="6435892" y="3429000"/>
            <a:ext cx="5143500" cy="1612900"/>
          </a:xfrm>
        </p:spPr>
      </p:pic>
      <p:pic>
        <p:nvPicPr>
          <p:cNvPr id="9" name="Picture 8" descr="Text&#10;&#10;Description automatically generated with medium confidence">
            <a:extLst>
              <a:ext uri="{FF2B5EF4-FFF2-40B4-BE49-F238E27FC236}">
                <a16:creationId xmlns:a16="http://schemas.microsoft.com/office/drawing/2014/main" id="{02432839-C70B-E9BF-0D53-4352BBFF1ABE}"/>
              </a:ext>
            </a:extLst>
          </p:cNvPr>
          <p:cNvPicPr>
            <a:picLocks noChangeAspect="1"/>
          </p:cNvPicPr>
          <p:nvPr/>
        </p:nvPicPr>
        <p:blipFill>
          <a:blip r:embed="rId3"/>
          <a:stretch>
            <a:fillRect/>
          </a:stretch>
        </p:blipFill>
        <p:spPr>
          <a:xfrm>
            <a:off x="1097213" y="1887934"/>
            <a:ext cx="2730500" cy="863600"/>
          </a:xfrm>
          <a:prstGeom prst="rect">
            <a:avLst/>
          </a:prstGeom>
        </p:spPr>
      </p:pic>
    </p:spTree>
    <p:extLst>
      <p:ext uri="{BB962C8B-B14F-4D97-AF65-F5344CB8AC3E}">
        <p14:creationId xmlns:p14="http://schemas.microsoft.com/office/powerpoint/2010/main" val="37909421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0A148-BD70-B1B4-2AFE-4F2B568DF5F7}"/>
              </a:ext>
            </a:extLst>
          </p:cNvPr>
          <p:cNvSpPr>
            <a:spLocks noGrp="1"/>
          </p:cNvSpPr>
          <p:nvPr>
            <p:ph type="title"/>
          </p:nvPr>
        </p:nvSpPr>
        <p:spPr/>
        <p:txBody>
          <a:bodyPr/>
          <a:lstStyle/>
          <a:p>
            <a:r>
              <a:rPr lang="en-US" dirty="0"/>
              <a:t>Pronounceable Names</a:t>
            </a:r>
          </a:p>
        </p:txBody>
      </p:sp>
      <p:sp>
        <p:nvSpPr>
          <p:cNvPr id="3" name="Content Placeholder 2">
            <a:extLst>
              <a:ext uri="{FF2B5EF4-FFF2-40B4-BE49-F238E27FC236}">
                <a16:creationId xmlns:a16="http://schemas.microsoft.com/office/drawing/2014/main" id="{B2C9119A-2AEE-B73D-F329-6E1A093D0E67}"/>
              </a:ext>
            </a:extLst>
          </p:cNvPr>
          <p:cNvSpPr>
            <a:spLocks noGrp="1"/>
          </p:cNvSpPr>
          <p:nvPr>
            <p:ph idx="1"/>
          </p:nvPr>
        </p:nvSpPr>
        <p:spPr/>
        <p:txBody>
          <a:bodyPr>
            <a:normAutofit lnSpcReduction="10000"/>
          </a:bodyPr>
          <a:lstStyle/>
          <a:p>
            <a:r>
              <a:rPr lang="en-US" dirty="0"/>
              <a:t>If you can’t pronounce it you, can’t communicate</a:t>
            </a:r>
          </a:p>
          <a:p>
            <a:endParaRPr lang="en-US" dirty="0"/>
          </a:p>
          <a:p>
            <a:endParaRPr lang="en-US" dirty="0"/>
          </a:p>
          <a:p>
            <a:endParaRPr lang="en-US" dirty="0"/>
          </a:p>
          <a:p>
            <a:endParaRPr lang="en-US" dirty="0"/>
          </a:p>
          <a:p>
            <a:r>
              <a:rPr lang="en-US" dirty="0"/>
              <a:t>Think about asking others about this code. </a:t>
            </a:r>
          </a:p>
          <a:p>
            <a:r>
              <a:rPr lang="en-US" dirty="0"/>
              <a:t>”Hey, Bill, </a:t>
            </a:r>
            <a:r>
              <a:rPr lang="en-US" dirty="0" err="1"/>
              <a:t>genmdhms</a:t>
            </a:r>
            <a:r>
              <a:rPr lang="en-US" dirty="0"/>
              <a:t> is set to the wrong day. ”</a:t>
            </a:r>
          </a:p>
          <a:p>
            <a:r>
              <a:rPr lang="en-US" dirty="0"/>
              <a:t>”Hey, Bill, the </a:t>
            </a:r>
            <a:r>
              <a:rPr lang="en-US" dirty="0" err="1"/>
              <a:t>accessDate</a:t>
            </a:r>
            <a:r>
              <a:rPr lang="en-US" dirty="0"/>
              <a:t> is a month in the future”</a:t>
            </a:r>
          </a:p>
        </p:txBody>
      </p:sp>
      <p:pic>
        <p:nvPicPr>
          <p:cNvPr id="9" name="Picture 8">
            <a:extLst>
              <a:ext uri="{FF2B5EF4-FFF2-40B4-BE49-F238E27FC236}">
                <a16:creationId xmlns:a16="http://schemas.microsoft.com/office/drawing/2014/main" id="{8AD3E2C9-E802-B026-7532-776D7C505027}"/>
              </a:ext>
            </a:extLst>
          </p:cNvPr>
          <p:cNvPicPr>
            <a:picLocks noChangeAspect="1"/>
          </p:cNvPicPr>
          <p:nvPr/>
        </p:nvPicPr>
        <p:blipFill>
          <a:blip r:embed="rId2"/>
          <a:stretch>
            <a:fillRect/>
          </a:stretch>
        </p:blipFill>
        <p:spPr>
          <a:xfrm>
            <a:off x="2209800" y="2309663"/>
            <a:ext cx="7772400" cy="1556752"/>
          </a:xfrm>
          <a:prstGeom prst="rect">
            <a:avLst/>
          </a:prstGeom>
        </p:spPr>
      </p:pic>
    </p:spTree>
    <p:extLst>
      <p:ext uri="{BB962C8B-B14F-4D97-AF65-F5344CB8AC3E}">
        <p14:creationId xmlns:p14="http://schemas.microsoft.com/office/powerpoint/2010/main" val="3099003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11D3D-E48F-4F60-5CF9-63050312D426}"/>
              </a:ext>
            </a:extLst>
          </p:cNvPr>
          <p:cNvSpPr>
            <a:spLocks noGrp="1"/>
          </p:cNvSpPr>
          <p:nvPr>
            <p:ph type="title"/>
          </p:nvPr>
        </p:nvSpPr>
        <p:spPr/>
        <p:txBody>
          <a:bodyPr/>
          <a:lstStyle/>
          <a:p>
            <a:r>
              <a:rPr lang="en-US" dirty="0"/>
              <a:t>Searchable Names</a:t>
            </a:r>
          </a:p>
        </p:txBody>
      </p:sp>
      <p:sp>
        <p:nvSpPr>
          <p:cNvPr id="3" name="Content Placeholder 2">
            <a:extLst>
              <a:ext uri="{FF2B5EF4-FFF2-40B4-BE49-F238E27FC236}">
                <a16:creationId xmlns:a16="http://schemas.microsoft.com/office/drawing/2014/main" id="{24588A6F-8D82-64CD-D399-5EDF7F1412BE}"/>
              </a:ext>
            </a:extLst>
          </p:cNvPr>
          <p:cNvSpPr>
            <a:spLocks noGrp="1"/>
          </p:cNvSpPr>
          <p:nvPr>
            <p:ph idx="1"/>
          </p:nvPr>
        </p:nvSpPr>
        <p:spPr>
          <a:xfrm>
            <a:off x="838200" y="1825625"/>
            <a:ext cx="6027549" cy="3859742"/>
          </a:xfrm>
        </p:spPr>
        <p:txBody>
          <a:bodyPr/>
          <a:lstStyle/>
          <a:p>
            <a:r>
              <a:rPr lang="en-US" dirty="0"/>
              <a:t>The pro to a name you can’t pronounce is it is most likely unique. But a single letter “a” is not search able (think about always using ”a” in your functions</a:t>
            </a:r>
          </a:p>
          <a:p>
            <a:r>
              <a:rPr lang="en-US" dirty="0"/>
              <a:t>If you used data for every input of your functions think about how hard it would be to find data in your code</a:t>
            </a:r>
          </a:p>
        </p:txBody>
      </p:sp>
      <p:pic>
        <p:nvPicPr>
          <p:cNvPr id="4" name="Picture 3">
            <a:extLst>
              <a:ext uri="{FF2B5EF4-FFF2-40B4-BE49-F238E27FC236}">
                <a16:creationId xmlns:a16="http://schemas.microsoft.com/office/drawing/2014/main" id="{0DE47B26-ABE5-CD3D-EB6E-27B884FD9BE2}"/>
              </a:ext>
            </a:extLst>
          </p:cNvPr>
          <p:cNvPicPr>
            <a:picLocks noChangeAspect="1"/>
          </p:cNvPicPr>
          <p:nvPr/>
        </p:nvPicPr>
        <p:blipFill>
          <a:blip r:embed="rId2"/>
          <a:stretch>
            <a:fillRect/>
          </a:stretch>
        </p:blipFill>
        <p:spPr>
          <a:xfrm>
            <a:off x="7730856" y="1690688"/>
            <a:ext cx="3022600" cy="4191000"/>
          </a:xfrm>
          <a:prstGeom prst="rect">
            <a:avLst/>
          </a:prstGeom>
        </p:spPr>
      </p:pic>
    </p:spTree>
    <p:extLst>
      <p:ext uri="{BB962C8B-B14F-4D97-AF65-F5344CB8AC3E}">
        <p14:creationId xmlns:p14="http://schemas.microsoft.com/office/powerpoint/2010/main" val="939064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F29AE-488F-19C8-0D2B-ED145A1AFC3E}"/>
              </a:ext>
            </a:extLst>
          </p:cNvPr>
          <p:cNvSpPr>
            <a:spLocks noGrp="1"/>
          </p:cNvSpPr>
          <p:nvPr>
            <p:ph type="title"/>
          </p:nvPr>
        </p:nvSpPr>
        <p:spPr/>
        <p:txBody>
          <a:bodyPr/>
          <a:lstStyle/>
          <a:p>
            <a:r>
              <a:rPr lang="en-US" dirty="0"/>
              <a:t>Why do I care</a:t>
            </a:r>
          </a:p>
        </p:txBody>
      </p:sp>
      <p:sp>
        <p:nvSpPr>
          <p:cNvPr id="3" name="Content Placeholder 2">
            <a:extLst>
              <a:ext uri="{FF2B5EF4-FFF2-40B4-BE49-F238E27FC236}">
                <a16:creationId xmlns:a16="http://schemas.microsoft.com/office/drawing/2014/main" id="{047C3F28-8C22-2387-D531-DA13670F0F53}"/>
              </a:ext>
            </a:extLst>
          </p:cNvPr>
          <p:cNvSpPr>
            <a:spLocks noGrp="1"/>
          </p:cNvSpPr>
          <p:nvPr>
            <p:ph idx="1"/>
          </p:nvPr>
        </p:nvSpPr>
        <p:spPr/>
        <p:txBody>
          <a:bodyPr/>
          <a:lstStyle/>
          <a:p>
            <a:r>
              <a:rPr lang="en-US" dirty="0"/>
              <a:t>As some of you have noticed already writing code is hard and reading ( and truly understanding) code is just as hard. </a:t>
            </a:r>
          </a:p>
          <a:p>
            <a:r>
              <a:rPr lang="en-US" dirty="0"/>
              <a:t>Writing code involves investigation and analyses on the problems at hand.</a:t>
            </a:r>
          </a:p>
          <a:p>
            <a:r>
              <a:rPr lang="en-US" dirty="0"/>
              <a:t>Reading code involves identifying what the code is doing and then identifying issues. </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F06E46C2-58AA-A04F-963F-6E2323D2B412}"/>
                  </a:ext>
                </a:extLst>
              </p14:cNvPr>
              <p14:cNvContentPartPr/>
              <p14:nvPr/>
            </p14:nvContentPartPr>
            <p14:xfrm>
              <a:off x="833400" y="6072120"/>
              <a:ext cx="360" cy="360"/>
            </p14:xfrm>
          </p:contentPart>
        </mc:Choice>
        <mc:Fallback xmlns="">
          <p:pic>
            <p:nvPicPr>
              <p:cNvPr id="4" name="Ink 3">
                <a:extLst>
                  <a:ext uri="{FF2B5EF4-FFF2-40B4-BE49-F238E27FC236}">
                    <a16:creationId xmlns:a16="http://schemas.microsoft.com/office/drawing/2014/main" id="{F06E46C2-58AA-A04F-963F-6E2323D2B412}"/>
                  </a:ext>
                </a:extLst>
              </p:cNvPr>
              <p:cNvPicPr/>
              <p:nvPr/>
            </p:nvPicPr>
            <p:blipFill>
              <a:blip r:embed="rId3"/>
              <a:stretch>
                <a:fillRect/>
              </a:stretch>
            </p:blipFill>
            <p:spPr>
              <a:xfrm>
                <a:off x="824040" y="6062760"/>
                <a:ext cx="19080" cy="19080"/>
              </a:xfrm>
              <a:prstGeom prst="rect">
                <a:avLst/>
              </a:prstGeom>
            </p:spPr>
          </p:pic>
        </mc:Fallback>
      </mc:AlternateContent>
    </p:spTree>
    <p:extLst>
      <p:ext uri="{BB962C8B-B14F-4D97-AF65-F5344CB8AC3E}">
        <p14:creationId xmlns:p14="http://schemas.microsoft.com/office/powerpoint/2010/main" val="35646362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2C101-4AFF-9666-9552-4A667F29E438}"/>
              </a:ext>
            </a:extLst>
          </p:cNvPr>
          <p:cNvSpPr>
            <a:spLocks noGrp="1"/>
          </p:cNvSpPr>
          <p:nvPr>
            <p:ph type="title"/>
          </p:nvPr>
        </p:nvSpPr>
        <p:spPr/>
        <p:txBody>
          <a:bodyPr/>
          <a:lstStyle/>
          <a:p>
            <a:r>
              <a:rPr lang="en-US" dirty="0"/>
              <a:t>Variable name conventions to avoid</a:t>
            </a:r>
          </a:p>
        </p:txBody>
      </p:sp>
      <p:sp>
        <p:nvSpPr>
          <p:cNvPr id="3" name="Content Placeholder 2">
            <a:extLst>
              <a:ext uri="{FF2B5EF4-FFF2-40B4-BE49-F238E27FC236}">
                <a16:creationId xmlns:a16="http://schemas.microsoft.com/office/drawing/2014/main" id="{4A8AC36D-0E15-0C7E-E5B4-085AE535E49D}"/>
              </a:ext>
            </a:extLst>
          </p:cNvPr>
          <p:cNvSpPr>
            <a:spLocks noGrp="1"/>
          </p:cNvSpPr>
          <p:nvPr>
            <p:ph idx="1"/>
          </p:nvPr>
        </p:nvSpPr>
        <p:spPr/>
        <p:txBody>
          <a:bodyPr/>
          <a:lstStyle/>
          <a:p>
            <a:r>
              <a:rPr lang="en-US" b="1" dirty="0"/>
              <a:t>Encoding</a:t>
            </a:r>
            <a:r>
              <a:rPr lang="en-US" dirty="0"/>
              <a:t> – keep names simple and reduce the burden of deciphering </a:t>
            </a:r>
            <a:r>
              <a:rPr lang="en-US" dirty="0" err="1"/>
              <a:t>tbnfav</a:t>
            </a:r>
            <a:r>
              <a:rPr lang="en-US" dirty="0"/>
              <a:t> #the best name for a variable</a:t>
            </a:r>
          </a:p>
          <a:p>
            <a:r>
              <a:rPr lang="en-US" b="1" dirty="0"/>
              <a:t>Hungarian Notation </a:t>
            </a:r>
            <a:r>
              <a:rPr lang="en-US" dirty="0"/>
              <a:t>– prefixing variables with the type </a:t>
            </a:r>
            <a:r>
              <a:rPr lang="en-US" dirty="0" err="1"/>
              <a:t>stringFirstName</a:t>
            </a:r>
            <a:r>
              <a:rPr lang="en-US" dirty="0"/>
              <a:t> = ”Mr.”</a:t>
            </a:r>
          </a:p>
          <a:p>
            <a:r>
              <a:rPr lang="en-US" b="1" dirty="0"/>
              <a:t>Metal Mapping </a:t>
            </a:r>
            <a:r>
              <a:rPr lang="en-US" dirty="0"/>
              <a:t>– using single letter names outside of very small scope (thing for loop). Single letter add </a:t>
            </a:r>
            <a:r>
              <a:rPr lang="en-US" dirty="0" err="1"/>
              <a:t>unneded</a:t>
            </a:r>
            <a:r>
              <a:rPr lang="en-US" dirty="0"/>
              <a:t> complexity </a:t>
            </a:r>
          </a:p>
          <a:p>
            <a:pPr lvl="1"/>
            <a:r>
              <a:rPr lang="en-US" dirty="0"/>
              <a:t>a = Address[1]</a:t>
            </a:r>
          </a:p>
          <a:p>
            <a:endParaRPr lang="en-US" dirty="0"/>
          </a:p>
          <a:p>
            <a:endParaRPr lang="en-US" dirty="0"/>
          </a:p>
          <a:p>
            <a:endParaRPr lang="en-US" dirty="0"/>
          </a:p>
        </p:txBody>
      </p:sp>
    </p:spTree>
    <p:extLst>
      <p:ext uri="{BB962C8B-B14F-4D97-AF65-F5344CB8AC3E}">
        <p14:creationId xmlns:p14="http://schemas.microsoft.com/office/powerpoint/2010/main" val="41848506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ABE3-B7C2-DC4F-15D0-FD6F35438405}"/>
              </a:ext>
            </a:extLst>
          </p:cNvPr>
          <p:cNvSpPr>
            <a:spLocks noGrp="1"/>
          </p:cNvSpPr>
          <p:nvPr>
            <p:ph type="title"/>
          </p:nvPr>
        </p:nvSpPr>
        <p:spPr/>
        <p:txBody>
          <a:bodyPr/>
          <a:lstStyle/>
          <a:p>
            <a:r>
              <a:rPr lang="en-US" dirty="0"/>
              <a:t>Naming Conventions</a:t>
            </a:r>
          </a:p>
        </p:txBody>
      </p:sp>
      <p:sp>
        <p:nvSpPr>
          <p:cNvPr id="3" name="Content Placeholder 2">
            <a:extLst>
              <a:ext uri="{FF2B5EF4-FFF2-40B4-BE49-F238E27FC236}">
                <a16:creationId xmlns:a16="http://schemas.microsoft.com/office/drawing/2014/main" id="{B7A3CA09-45A7-883F-337E-F434511E3B61}"/>
              </a:ext>
            </a:extLst>
          </p:cNvPr>
          <p:cNvSpPr>
            <a:spLocks noGrp="1"/>
          </p:cNvSpPr>
          <p:nvPr>
            <p:ph idx="1"/>
          </p:nvPr>
        </p:nvSpPr>
        <p:spPr/>
        <p:txBody>
          <a:bodyPr>
            <a:normAutofit fontScale="92500" lnSpcReduction="20000"/>
          </a:bodyPr>
          <a:lstStyle/>
          <a:p>
            <a:r>
              <a:rPr lang="en-US" dirty="0"/>
              <a:t>Class Names – Should be a noun or a noun phrase</a:t>
            </a:r>
          </a:p>
          <a:p>
            <a:pPr lvl="1"/>
            <a:r>
              <a:rPr lang="en-US" dirty="0" err="1"/>
              <a:t>AddressParser</a:t>
            </a:r>
            <a:r>
              <a:rPr lang="en-US" dirty="0"/>
              <a:t> not data or info</a:t>
            </a:r>
          </a:p>
          <a:p>
            <a:r>
              <a:rPr lang="en-US" dirty="0"/>
              <a:t>Method Names – Should be a verb or Verb phrase</a:t>
            </a:r>
          </a:p>
          <a:p>
            <a:pPr lvl="1"/>
            <a:r>
              <a:rPr lang="en-US" dirty="0" err="1"/>
              <a:t>drone.takeOff</a:t>
            </a:r>
            <a:r>
              <a:rPr lang="en-US" dirty="0"/>
              <a:t>() not </a:t>
            </a:r>
            <a:r>
              <a:rPr lang="en-US" dirty="0" err="1"/>
              <a:t>drone.data</a:t>
            </a:r>
            <a:r>
              <a:rPr lang="en-US" dirty="0"/>
              <a:t>()</a:t>
            </a:r>
          </a:p>
          <a:p>
            <a:pPr lvl="1"/>
            <a:endParaRPr lang="en-US" dirty="0"/>
          </a:p>
          <a:p>
            <a:pPr lvl="1"/>
            <a:r>
              <a:rPr lang="en-US" dirty="0"/>
              <a:t>When overloading the constructors should be clearly identified</a:t>
            </a:r>
          </a:p>
          <a:p>
            <a:pPr lvl="2"/>
            <a:r>
              <a:rPr lang="en-US" dirty="0"/>
              <a:t>wizard = Player(“name”, armor)</a:t>
            </a:r>
          </a:p>
          <a:p>
            <a:pPr lvl="2"/>
            <a:r>
              <a:rPr lang="en-US" dirty="0"/>
              <a:t>knight = Player(“name”, armor, weapon)</a:t>
            </a:r>
          </a:p>
          <a:p>
            <a:r>
              <a:rPr lang="en-US" dirty="0"/>
              <a:t>Don’t be Cute – While names should be cleaver humor is not the point of </a:t>
            </a:r>
            <a:r>
              <a:rPr lang="en-US" dirty="0" err="1"/>
              <a:t>veriables</a:t>
            </a:r>
            <a:r>
              <a:rPr lang="en-US" dirty="0"/>
              <a:t>. Cuteness in code is convoluted. </a:t>
            </a:r>
          </a:p>
          <a:p>
            <a:pPr lvl="1"/>
            <a:r>
              <a:rPr lang="en-US" dirty="0"/>
              <a:t>stuff, </a:t>
            </a:r>
            <a:r>
              <a:rPr lang="en-US" dirty="0" err="1"/>
              <a:t>HolyHandGrenade</a:t>
            </a:r>
            <a:endParaRPr lang="en-US" dirty="0"/>
          </a:p>
          <a:p>
            <a:pPr marL="914400" lvl="2" indent="0">
              <a:buNone/>
            </a:pPr>
            <a:endParaRPr lang="en-US" dirty="0"/>
          </a:p>
          <a:p>
            <a:pPr lvl="2"/>
            <a:endParaRPr lang="en-US" dirty="0"/>
          </a:p>
        </p:txBody>
      </p:sp>
    </p:spTree>
    <p:extLst>
      <p:ext uri="{BB962C8B-B14F-4D97-AF65-F5344CB8AC3E}">
        <p14:creationId xmlns:p14="http://schemas.microsoft.com/office/powerpoint/2010/main" val="10694311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ECDC6-A7F6-736C-E408-700E42D4322E}"/>
              </a:ext>
            </a:extLst>
          </p:cNvPr>
          <p:cNvSpPr>
            <a:spLocks noGrp="1"/>
          </p:cNvSpPr>
          <p:nvPr>
            <p:ph type="title"/>
          </p:nvPr>
        </p:nvSpPr>
        <p:spPr/>
        <p:txBody>
          <a:bodyPr/>
          <a:lstStyle/>
          <a:p>
            <a:r>
              <a:rPr lang="en-US" dirty="0"/>
              <a:t>Most Important use meaningful context – </a:t>
            </a:r>
            <a:br>
              <a:rPr lang="en-US" dirty="0"/>
            </a:br>
            <a:r>
              <a:rPr lang="en-US" dirty="0"/>
              <a:t>New concept</a:t>
            </a:r>
          </a:p>
        </p:txBody>
      </p:sp>
      <p:sp>
        <p:nvSpPr>
          <p:cNvPr id="3" name="Content Placeholder 2">
            <a:extLst>
              <a:ext uri="{FF2B5EF4-FFF2-40B4-BE49-F238E27FC236}">
                <a16:creationId xmlns:a16="http://schemas.microsoft.com/office/drawing/2014/main" id="{1A842677-EDEE-F4C0-B2D7-1503C00095E9}"/>
              </a:ext>
            </a:extLst>
          </p:cNvPr>
          <p:cNvSpPr>
            <a:spLocks noGrp="1"/>
          </p:cNvSpPr>
          <p:nvPr>
            <p:ph idx="1"/>
          </p:nvPr>
        </p:nvSpPr>
        <p:spPr/>
        <p:txBody>
          <a:bodyPr>
            <a:normAutofit lnSpcReduction="10000"/>
          </a:bodyPr>
          <a:lstStyle/>
          <a:p>
            <a:r>
              <a:rPr lang="en-US" dirty="0"/>
              <a:t>We have not talked about context in this class as of yet.</a:t>
            </a:r>
          </a:p>
          <a:p>
            <a:r>
              <a:rPr lang="en-US" dirty="0"/>
              <a:t>What is Context</a:t>
            </a:r>
          </a:p>
          <a:p>
            <a:pPr lvl="1"/>
            <a:r>
              <a:rPr lang="en-US" dirty="0"/>
              <a:t>Functions name provide only part of a context, the </a:t>
            </a:r>
            <a:r>
              <a:rPr lang="en-US" dirty="0" err="1"/>
              <a:t>algorithum</a:t>
            </a:r>
            <a:r>
              <a:rPr lang="en-US" dirty="0"/>
              <a:t> provides the rest</a:t>
            </a:r>
          </a:p>
          <a:p>
            <a:r>
              <a:rPr lang="en-US" dirty="0"/>
              <a:t>Functions and methods are meaningful in themselves.</a:t>
            </a:r>
          </a:p>
          <a:p>
            <a:pPr lvl="1"/>
            <a:r>
              <a:rPr lang="en-US" dirty="0" err="1"/>
              <a:t>firstName</a:t>
            </a:r>
            <a:r>
              <a:rPr lang="en-US" dirty="0"/>
              <a:t>, </a:t>
            </a:r>
            <a:r>
              <a:rPr lang="en-US" dirty="0" err="1"/>
              <a:t>lastName</a:t>
            </a:r>
            <a:r>
              <a:rPr lang="en-US" dirty="0"/>
              <a:t>, street, </a:t>
            </a:r>
            <a:r>
              <a:rPr lang="en-US" dirty="0" err="1"/>
              <a:t>houseNumber</a:t>
            </a:r>
            <a:r>
              <a:rPr lang="en-US" dirty="0"/>
              <a:t>, city, state, and </a:t>
            </a:r>
            <a:r>
              <a:rPr lang="en-US" dirty="0" err="1"/>
              <a:t>zipcode</a:t>
            </a:r>
            <a:r>
              <a:rPr lang="en-US" dirty="0"/>
              <a:t>. Taken together it’s pretty clear that they form an address.</a:t>
            </a:r>
          </a:p>
          <a:p>
            <a:pPr lvl="1"/>
            <a:r>
              <a:rPr lang="en-US" dirty="0"/>
              <a:t>What if you just saw the </a:t>
            </a:r>
            <a:r>
              <a:rPr lang="en-US" b="1" dirty="0"/>
              <a:t>state</a:t>
            </a:r>
            <a:r>
              <a:rPr lang="en-US" dirty="0"/>
              <a:t> variable being used alone in a method? Would you automatically infer that it was part of an address?</a:t>
            </a:r>
          </a:p>
          <a:p>
            <a:pPr lvl="1"/>
            <a:r>
              <a:rPr lang="en-US" dirty="0" err="1"/>
              <a:t>addFirstName</a:t>
            </a:r>
            <a:r>
              <a:rPr lang="en-US" dirty="0"/>
              <a:t>, </a:t>
            </a:r>
            <a:r>
              <a:rPr lang="en-US" dirty="0" err="1"/>
              <a:t>addLastName</a:t>
            </a:r>
            <a:r>
              <a:rPr lang="en-US" dirty="0"/>
              <a:t>, </a:t>
            </a:r>
            <a:r>
              <a:rPr lang="en-US" dirty="0" err="1"/>
              <a:t>addStreet</a:t>
            </a:r>
            <a:r>
              <a:rPr lang="en-US" dirty="0"/>
              <a:t>, </a:t>
            </a:r>
            <a:r>
              <a:rPr lang="en-US" dirty="0" err="1"/>
              <a:t>addHouseNumber</a:t>
            </a:r>
            <a:r>
              <a:rPr lang="en-US" dirty="0"/>
              <a:t>…</a:t>
            </a:r>
          </a:p>
        </p:txBody>
      </p:sp>
    </p:spTree>
    <p:extLst>
      <p:ext uri="{BB962C8B-B14F-4D97-AF65-F5344CB8AC3E}">
        <p14:creationId xmlns:p14="http://schemas.microsoft.com/office/powerpoint/2010/main" val="36206730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63237-EBA1-FBA5-A6C0-F076A21C70A8}"/>
              </a:ext>
            </a:extLst>
          </p:cNvPr>
          <p:cNvSpPr>
            <a:spLocks noGrp="1"/>
          </p:cNvSpPr>
          <p:nvPr>
            <p:ph type="title"/>
          </p:nvPr>
        </p:nvSpPr>
        <p:spPr/>
        <p:txBody>
          <a:bodyPr/>
          <a:lstStyle/>
          <a:p>
            <a:r>
              <a:rPr lang="en-US" dirty="0"/>
              <a:t>Keep it DRY</a:t>
            </a:r>
          </a:p>
        </p:txBody>
      </p:sp>
      <p:sp>
        <p:nvSpPr>
          <p:cNvPr id="3" name="Content Placeholder 2">
            <a:extLst>
              <a:ext uri="{FF2B5EF4-FFF2-40B4-BE49-F238E27FC236}">
                <a16:creationId xmlns:a16="http://schemas.microsoft.com/office/drawing/2014/main" id="{FF6CA92F-12F9-3597-F449-B2B077B42DB4}"/>
              </a:ext>
            </a:extLst>
          </p:cNvPr>
          <p:cNvSpPr>
            <a:spLocks noGrp="1"/>
          </p:cNvSpPr>
          <p:nvPr>
            <p:ph idx="1"/>
          </p:nvPr>
        </p:nvSpPr>
        <p:spPr/>
        <p:txBody>
          <a:bodyPr/>
          <a:lstStyle/>
          <a:p>
            <a:r>
              <a:rPr lang="en-US" dirty="0"/>
              <a:t>Don’t repeat Yourself </a:t>
            </a:r>
          </a:p>
        </p:txBody>
      </p:sp>
    </p:spTree>
    <p:extLst>
      <p:ext uri="{BB962C8B-B14F-4D97-AF65-F5344CB8AC3E}">
        <p14:creationId xmlns:p14="http://schemas.microsoft.com/office/powerpoint/2010/main" val="1076897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A64BC-DAED-4C5F-9CF6-20DEEDB11728}"/>
              </a:ext>
            </a:extLst>
          </p:cNvPr>
          <p:cNvSpPr>
            <a:spLocks noGrp="1"/>
          </p:cNvSpPr>
          <p:nvPr>
            <p:ph type="title"/>
          </p:nvPr>
        </p:nvSpPr>
        <p:spPr/>
        <p:txBody>
          <a:bodyPr/>
          <a:lstStyle/>
          <a:p>
            <a:r>
              <a:rPr lang="en-US" dirty="0"/>
              <a:t>Bad Code</a:t>
            </a:r>
          </a:p>
        </p:txBody>
      </p:sp>
      <p:sp>
        <p:nvSpPr>
          <p:cNvPr id="3" name="Content Placeholder 2">
            <a:extLst>
              <a:ext uri="{FF2B5EF4-FFF2-40B4-BE49-F238E27FC236}">
                <a16:creationId xmlns:a16="http://schemas.microsoft.com/office/drawing/2014/main" id="{507E8627-CA18-F1F9-E48B-3FEB061749C3}"/>
              </a:ext>
            </a:extLst>
          </p:cNvPr>
          <p:cNvSpPr>
            <a:spLocks noGrp="1"/>
          </p:cNvSpPr>
          <p:nvPr>
            <p:ph idx="1"/>
          </p:nvPr>
        </p:nvSpPr>
        <p:spPr/>
        <p:txBody>
          <a:bodyPr/>
          <a:lstStyle/>
          <a:p>
            <a:r>
              <a:rPr lang="en-US" dirty="0"/>
              <a:t>I think you know what bad code is but just to hit a few points:</a:t>
            </a:r>
          </a:p>
          <a:p>
            <a:pPr lvl="1"/>
            <a:r>
              <a:rPr lang="en-US" dirty="0"/>
              <a:t>Buggy</a:t>
            </a:r>
          </a:p>
          <a:p>
            <a:pPr lvl="1"/>
            <a:r>
              <a:rPr lang="en-US" dirty="0"/>
              <a:t>Hard to read</a:t>
            </a:r>
          </a:p>
          <a:p>
            <a:pPr lvl="1"/>
            <a:r>
              <a:rPr lang="en-US" dirty="0"/>
              <a:t>Long lead time on fixes and updates</a:t>
            </a:r>
          </a:p>
          <a:p>
            <a:pPr lvl="1"/>
            <a:r>
              <a:rPr lang="en-US" dirty="0"/>
              <a:t>Long load times and crashes</a:t>
            </a:r>
          </a:p>
          <a:p>
            <a:pPr lvl="1"/>
            <a:r>
              <a:rPr lang="en-US" dirty="0"/>
              <a:t>No comments and poor function and variable names</a:t>
            </a:r>
          </a:p>
          <a:p>
            <a:pPr lvl="1"/>
            <a:r>
              <a:rPr lang="en-US" dirty="0"/>
              <a:t>Unorganized code </a:t>
            </a:r>
          </a:p>
        </p:txBody>
      </p:sp>
    </p:spTree>
    <p:extLst>
      <p:ext uri="{BB962C8B-B14F-4D97-AF65-F5344CB8AC3E}">
        <p14:creationId xmlns:p14="http://schemas.microsoft.com/office/powerpoint/2010/main" val="2537611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A5AD7-83ED-E924-0BBA-B1E7418CE13F}"/>
              </a:ext>
            </a:extLst>
          </p:cNvPr>
          <p:cNvSpPr>
            <a:spLocks noGrp="1"/>
          </p:cNvSpPr>
          <p:nvPr>
            <p:ph type="title"/>
          </p:nvPr>
        </p:nvSpPr>
        <p:spPr/>
        <p:txBody>
          <a:bodyPr/>
          <a:lstStyle/>
          <a:p>
            <a:r>
              <a:rPr lang="en-US" dirty="0"/>
              <a:t>Why bad code	</a:t>
            </a:r>
          </a:p>
        </p:txBody>
      </p:sp>
      <p:sp>
        <p:nvSpPr>
          <p:cNvPr id="3" name="Content Placeholder 2">
            <a:extLst>
              <a:ext uri="{FF2B5EF4-FFF2-40B4-BE49-F238E27FC236}">
                <a16:creationId xmlns:a16="http://schemas.microsoft.com/office/drawing/2014/main" id="{E5DA68A9-0DFD-A962-76FB-673DEF8F9439}"/>
              </a:ext>
            </a:extLst>
          </p:cNvPr>
          <p:cNvSpPr>
            <a:spLocks noGrp="1"/>
          </p:cNvSpPr>
          <p:nvPr>
            <p:ph idx="1"/>
          </p:nvPr>
        </p:nvSpPr>
        <p:spPr/>
        <p:txBody>
          <a:bodyPr/>
          <a:lstStyle/>
          <a:p>
            <a:r>
              <a:rPr lang="en-US" dirty="0"/>
              <a:t>If we know what makes bad code bad, then why write bad code?</a:t>
            </a:r>
          </a:p>
          <a:p>
            <a:pPr lvl="1"/>
            <a:r>
              <a:rPr lang="en-US" dirty="0"/>
              <a:t>Rushing a product</a:t>
            </a:r>
          </a:p>
          <a:p>
            <a:pPr lvl="1"/>
            <a:r>
              <a:rPr lang="en-US" dirty="0"/>
              <a:t>Inconsistency from a programmer/developer</a:t>
            </a:r>
          </a:p>
          <a:p>
            <a:pPr lvl="1"/>
            <a:r>
              <a:rPr lang="en-US" dirty="0"/>
              <a:t>Becoming board of a program</a:t>
            </a:r>
          </a:p>
          <a:p>
            <a:pPr lvl="2"/>
            <a:r>
              <a:rPr lang="en-US" dirty="0" err="1"/>
              <a:t>Ie</a:t>
            </a:r>
            <a:r>
              <a:rPr lang="en-US" dirty="0"/>
              <a:t>. Switching to other tasks in the “backlog” and not returning</a:t>
            </a:r>
          </a:p>
          <a:p>
            <a:pPr lvl="1"/>
            <a:r>
              <a:rPr lang="en-US" dirty="0"/>
              <a:t>A working mess is better than nothing</a:t>
            </a:r>
          </a:p>
          <a:p>
            <a:pPr lvl="1"/>
            <a:r>
              <a:rPr lang="en-US" dirty="0"/>
              <a:t>No code reviews</a:t>
            </a:r>
          </a:p>
          <a:p>
            <a:pPr lvl="1"/>
            <a:r>
              <a:rPr lang="en-US" dirty="0"/>
              <a:t>Sr. programmers not taking the time to teach a Jr. programmer</a:t>
            </a:r>
          </a:p>
          <a:p>
            <a:pPr lvl="1"/>
            <a:endParaRPr lang="en-US" dirty="0"/>
          </a:p>
          <a:p>
            <a:pPr lvl="1"/>
            <a:endParaRPr lang="en-US" dirty="0"/>
          </a:p>
        </p:txBody>
      </p:sp>
    </p:spTree>
    <p:extLst>
      <p:ext uri="{BB962C8B-B14F-4D97-AF65-F5344CB8AC3E}">
        <p14:creationId xmlns:p14="http://schemas.microsoft.com/office/powerpoint/2010/main" val="2659356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C55D6-A3C8-B933-0805-4D851B96FD02}"/>
              </a:ext>
            </a:extLst>
          </p:cNvPr>
          <p:cNvSpPr>
            <a:spLocks noGrp="1"/>
          </p:cNvSpPr>
          <p:nvPr>
            <p:ph type="title"/>
          </p:nvPr>
        </p:nvSpPr>
        <p:spPr/>
        <p:txBody>
          <a:bodyPr/>
          <a:lstStyle/>
          <a:p>
            <a:r>
              <a:rPr lang="en-US" dirty="0"/>
              <a:t>Why bad code is bad</a:t>
            </a:r>
          </a:p>
        </p:txBody>
      </p:sp>
      <p:pic>
        <p:nvPicPr>
          <p:cNvPr id="1026" name="Picture 2">
            <a:extLst>
              <a:ext uri="{FF2B5EF4-FFF2-40B4-BE49-F238E27FC236}">
                <a16:creationId xmlns:a16="http://schemas.microsoft.com/office/drawing/2014/main" id="{52FDB42C-3DFB-AB5E-7C9D-72753BAD8B4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33906" y="1825625"/>
            <a:ext cx="5524187" cy="3859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0998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FB3C-D2ED-CB29-D448-1A89F906E126}"/>
              </a:ext>
            </a:extLst>
          </p:cNvPr>
          <p:cNvSpPr>
            <a:spLocks noGrp="1"/>
          </p:cNvSpPr>
          <p:nvPr>
            <p:ph type="title"/>
          </p:nvPr>
        </p:nvSpPr>
        <p:spPr/>
        <p:txBody>
          <a:bodyPr/>
          <a:lstStyle/>
          <a:p>
            <a:r>
              <a:rPr lang="en-US" dirty="0"/>
              <a:t>Why bad code is bad - Example</a:t>
            </a:r>
          </a:p>
        </p:txBody>
      </p:sp>
      <p:sp>
        <p:nvSpPr>
          <p:cNvPr id="3" name="Content Placeholder 2">
            <a:extLst>
              <a:ext uri="{FF2B5EF4-FFF2-40B4-BE49-F238E27FC236}">
                <a16:creationId xmlns:a16="http://schemas.microsoft.com/office/drawing/2014/main" id="{75890EBF-82AC-ADAD-E3B4-389F5C1ECDCB}"/>
              </a:ext>
            </a:extLst>
          </p:cNvPr>
          <p:cNvSpPr>
            <a:spLocks noGrp="1"/>
          </p:cNvSpPr>
          <p:nvPr>
            <p:ph idx="1"/>
          </p:nvPr>
        </p:nvSpPr>
        <p:spPr>
          <a:xfrm>
            <a:off x="838200" y="1825625"/>
            <a:ext cx="10515600" cy="4667250"/>
          </a:xfrm>
        </p:spPr>
        <p:txBody>
          <a:bodyPr>
            <a:normAutofit fontScale="70000" lnSpcReduction="20000"/>
          </a:bodyPr>
          <a:lstStyle/>
          <a:p>
            <a:pPr marL="0" indent="0">
              <a:lnSpc>
                <a:spcPct val="120000"/>
              </a:lnSpc>
              <a:buNone/>
            </a:pPr>
            <a:r>
              <a:rPr lang="en-US" i="1" dirty="0">
                <a:solidFill>
                  <a:srgbClr val="231F20"/>
                </a:solidFill>
                <a:effectLst/>
                <a:latin typeface="Arial" panose="020B0604020202020204" pitchFamily="34" charset="0"/>
                <a:cs typeface="Arial" panose="020B0604020202020204" pitchFamily="34" charset="0"/>
              </a:rPr>
              <a:t>You are apart of a team that is working on a new app</a:t>
            </a:r>
            <a:r>
              <a:rPr lang="en-US" i="1" dirty="0">
                <a:solidFill>
                  <a:srgbClr val="231F20"/>
                </a:solidFill>
                <a:latin typeface="Arial" panose="020B0604020202020204" pitchFamily="34" charset="0"/>
                <a:cs typeface="Arial" panose="020B0604020202020204" pitchFamily="34" charset="0"/>
              </a:rPr>
              <a:t>. </a:t>
            </a:r>
          </a:p>
          <a:p>
            <a:pPr marL="0" indent="0">
              <a:lnSpc>
                <a:spcPct val="120000"/>
              </a:lnSpc>
              <a:buNone/>
            </a:pPr>
            <a:r>
              <a:rPr lang="en-US" i="1" dirty="0">
                <a:solidFill>
                  <a:srgbClr val="231F20"/>
                </a:solidFill>
                <a:latin typeface="Arial" panose="020B0604020202020204" pitchFamily="34" charset="0"/>
                <a:cs typeface="Arial" panose="020B0604020202020204" pitchFamily="34" charset="0"/>
              </a:rPr>
              <a:t>O</a:t>
            </a:r>
            <a:r>
              <a:rPr lang="en-US" i="1" dirty="0">
                <a:solidFill>
                  <a:srgbClr val="231F20"/>
                </a:solidFill>
                <a:effectLst/>
                <a:latin typeface="Arial" panose="020B0604020202020204" pitchFamily="34" charset="0"/>
                <a:cs typeface="Arial" panose="020B0604020202020204" pitchFamily="34" charset="0"/>
              </a:rPr>
              <a:t>ver the first year the team is moving fast creating new code with limited bugs. As the project continues  members of there team leave and  other developers </a:t>
            </a:r>
            <a:r>
              <a:rPr lang="en-US" i="1" dirty="0">
                <a:solidFill>
                  <a:srgbClr val="231F20"/>
                </a:solidFill>
                <a:latin typeface="Arial" panose="020B0604020202020204" pitchFamily="34" charset="0"/>
                <a:cs typeface="Arial" panose="020B0604020202020204" pitchFamily="34" charset="0"/>
              </a:rPr>
              <a:t>have to maintain the code of another programmer slowing the development down. The team finds that e</a:t>
            </a:r>
            <a:r>
              <a:rPr lang="en-US" i="1" dirty="0">
                <a:solidFill>
                  <a:srgbClr val="231F20"/>
                </a:solidFill>
                <a:effectLst/>
                <a:latin typeface="Arial" panose="020B0604020202020204" pitchFamily="34" charset="0"/>
                <a:cs typeface="Arial" panose="020B0604020202020204" pitchFamily="34" charset="0"/>
              </a:rPr>
              <a:t>very change they make to the code breaks two or three other parts of the code. No change is trivial. Every addition or modification to the system requires every ounce of code to be understood. Due to deadlines and pressing management the code is written </a:t>
            </a:r>
            <a:r>
              <a:rPr lang="en-US" i="1" dirty="0">
                <a:solidFill>
                  <a:srgbClr val="231F20"/>
                </a:solidFill>
                <a:latin typeface="Arial" panose="020B0604020202020204" pitchFamily="34" charset="0"/>
                <a:cs typeface="Arial" panose="020B0604020202020204" pitchFamily="34" charset="0"/>
              </a:rPr>
              <a:t>becomes more and more convoluted</a:t>
            </a:r>
            <a:r>
              <a:rPr lang="en-US" i="1" dirty="0">
                <a:solidFill>
                  <a:srgbClr val="231F20"/>
                </a:solidFill>
                <a:effectLst/>
                <a:latin typeface="Arial" panose="020B0604020202020204" pitchFamily="34" charset="0"/>
                <a:cs typeface="Arial" panose="020B0604020202020204" pitchFamily="34" charset="0"/>
              </a:rPr>
              <a:t>.</a:t>
            </a:r>
            <a:r>
              <a:rPr lang="en-US" dirty="0">
                <a:solidFill>
                  <a:srgbClr val="231F20"/>
                </a:solidFill>
                <a:latin typeface="Arial" panose="020B0604020202020204" pitchFamily="34" charset="0"/>
                <a:cs typeface="Arial" panose="020B0604020202020204" pitchFamily="34" charset="0"/>
              </a:rPr>
              <a:t> </a:t>
            </a:r>
            <a:r>
              <a:rPr lang="en-US" i="1" dirty="0">
                <a:solidFill>
                  <a:srgbClr val="231F20"/>
                </a:solidFill>
                <a:latin typeface="Arial" panose="020B0604020202020204" pitchFamily="34" charset="0"/>
                <a:cs typeface="Arial" panose="020B0604020202020204" pitchFamily="34" charset="0"/>
              </a:rPr>
              <a:t>T</a:t>
            </a:r>
            <a:r>
              <a:rPr lang="en-US" i="1" dirty="0">
                <a:solidFill>
                  <a:srgbClr val="231F20"/>
                </a:solidFill>
                <a:effectLst/>
                <a:latin typeface="Arial" panose="020B0604020202020204" pitchFamily="34" charset="0"/>
                <a:cs typeface="Arial" panose="020B0604020202020204" pitchFamily="34" charset="0"/>
              </a:rPr>
              <a:t>he mess becomes so big it can no longer be clean it up. </a:t>
            </a:r>
          </a:p>
          <a:p>
            <a:pPr marL="0" indent="0">
              <a:lnSpc>
                <a:spcPct val="120000"/>
              </a:lnSpc>
              <a:buNone/>
            </a:pPr>
            <a:r>
              <a:rPr lang="en-US" i="1" dirty="0">
                <a:solidFill>
                  <a:srgbClr val="231F20"/>
                </a:solidFill>
                <a:effectLst/>
                <a:latin typeface="Arial" panose="020B0604020202020204" pitchFamily="34" charset="0"/>
                <a:cs typeface="Arial" panose="020B0604020202020204" pitchFamily="34" charset="0"/>
              </a:rPr>
              <a:t>The above example reduces productivity of the team increasing the pressure from management. As pressure intensifies productivity continues to decrease. </a:t>
            </a:r>
          </a:p>
          <a:p>
            <a:pPr marL="0" indent="0">
              <a:lnSpc>
                <a:spcPct val="120000"/>
              </a:lnSpc>
              <a:buNone/>
            </a:pPr>
            <a:r>
              <a:rPr lang="en-US" i="1" dirty="0">
                <a:solidFill>
                  <a:srgbClr val="231F20"/>
                </a:solidFill>
                <a:latin typeface="Arial" panose="020B0604020202020204" pitchFamily="34" charset="0"/>
                <a:cs typeface="Arial" panose="020B0604020202020204" pitchFamily="34" charset="0"/>
              </a:rPr>
              <a:t>Management higher more staff to increase productivity but the code has become so bad there is no hope. This cycle </a:t>
            </a:r>
            <a:r>
              <a:rPr lang="en-US" i="1" dirty="0">
                <a:solidFill>
                  <a:srgbClr val="231F20"/>
                </a:solidFill>
                <a:effectLst/>
                <a:latin typeface="Arial" panose="020B0604020202020204" pitchFamily="34" charset="0"/>
                <a:cs typeface="Arial" panose="020B0604020202020204" pitchFamily="34" charset="0"/>
              </a:rPr>
              <a:t>continues driving the productivity ever further toward zero.</a:t>
            </a:r>
            <a:endParaRPr lang="en-US" dirty="0">
              <a:solidFill>
                <a:srgbClr val="231F20"/>
              </a:solidFill>
              <a:effectLst/>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414733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BE669-4DFA-E490-55D4-E61743663CFC}"/>
              </a:ext>
            </a:extLst>
          </p:cNvPr>
          <p:cNvSpPr>
            <a:spLocks noGrp="1"/>
          </p:cNvSpPr>
          <p:nvPr>
            <p:ph type="title"/>
          </p:nvPr>
        </p:nvSpPr>
        <p:spPr/>
        <p:txBody>
          <a:bodyPr/>
          <a:lstStyle/>
          <a:p>
            <a:r>
              <a:rPr lang="en-US" dirty="0"/>
              <a:t>The rebellion</a:t>
            </a:r>
          </a:p>
        </p:txBody>
      </p:sp>
      <p:sp>
        <p:nvSpPr>
          <p:cNvPr id="3" name="Content Placeholder 2">
            <a:extLst>
              <a:ext uri="{FF2B5EF4-FFF2-40B4-BE49-F238E27FC236}">
                <a16:creationId xmlns:a16="http://schemas.microsoft.com/office/drawing/2014/main" id="{874C32B9-AA64-4AE2-C394-058C267ABA8D}"/>
              </a:ext>
            </a:extLst>
          </p:cNvPr>
          <p:cNvSpPr>
            <a:spLocks noGrp="1"/>
          </p:cNvSpPr>
          <p:nvPr>
            <p:ph idx="1"/>
          </p:nvPr>
        </p:nvSpPr>
        <p:spPr/>
        <p:txBody>
          <a:bodyPr>
            <a:normAutofit lnSpcReduction="10000"/>
          </a:bodyPr>
          <a:lstStyle/>
          <a:p>
            <a:r>
              <a:rPr lang="en-US" dirty="0"/>
              <a:t>The pressure looms developers cant continue and the </a:t>
            </a:r>
            <a:r>
              <a:rPr lang="en-US" strike="sngStrike" dirty="0"/>
              <a:t>robot</a:t>
            </a:r>
            <a:r>
              <a:rPr lang="en-US" dirty="0"/>
              <a:t> developer rebellion begins.</a:t>
            </a:r>
          </a:p>
          <a:p>
            <a:r>
              <a:rPr lang="en-US" dirty="0"/>
              <a:t>A tiger team is formed</a:t>
            </a:r>
          </a:p>
          <a:p>
            <a:pPr lvl="1"/>
            <a:r>
              <a:rPr lang="en-US" sz="2000" dirty="0"/>
              <a:t>A tiger team is a specialized, cross-functional team brought together to solve or investigate a specific problem or critical issue.</a:t>
            </a:r>
          </a:p>
          <a:p>
            <a:r>
              <a:rPr lang="en-US" sz="2400" dirty="0"/>
              <a:t>Developers are split between multiple projects and nothing is completed.</a:t>
            </a:r>
          </a:p>
          <a:p>
            <a:endParaRPr lang="en-US" sz="2400" dirty="0"/>
          </a:p>
          <a:p>
            <a:r>
              <a:rPr lang="en-US" sz="2400" dirty="0"/>
              <a:t>The world ends. The aliens only have the remains of died projects and lost hopes and dreams</a:t>
            </a:r>
          </a:p>
        </p:txBody>
      </p:sp>
    </p:spTree>
    <p:extLst>
      <p:ext uri="{BB962C8B-B14F-4D97-AF65-F5344CB8AC3E}">
        <p14:creationId xmlns:p14="http://schemas.microsoft.com/office/powerpoint/2010/main" val="1293611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3301E07F-4F79-4B58-8698-EF24DC1ECD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Arc 15">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91583" y="775849"/>
            <a:ext cx="2987899" cy="2987899"/>
          </a:xfrm>
          <a:prstGeom prst="arc">
            <a:avLst>
              <a:gd name="adj1" fmla="val 14441841"/>
              <a:gd name="adj2" fmla="val 0"/>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8D0E30F-FAD4-1110-80EA-3FF9A8DC9D74}"/>
              </a:ext>
            </a:extLst>
          </p:cNvPr>
          <p:cNvSpPr>
            <a:spLocks noGrp="1"/>
          </p:cNvSpPr>
          <p:nvPr>
            <p:ph type="title"/>
          </p:nvPr>
        </p:nvSpPr>
        <p:spPr>
          <a:xfrm>
            <a:off x="838200" y="647593"/>
            <a:ext cx="4467792" cy="3060541"/>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Code is an ART</a:t>
            </a:r>
          </a:p>
        </p:txBody>
      </p:sp>
      <p:sp>
        <p:nvSpPr>
          <p:cNvPr id="18" name="Oval 17">
            <a:extLst>
              <a:ext uri="{FF2B5EF4-FFF2-40B4-BE49-F238E27FC236}">
                <a16:creationId xmlns:a16="http://schemas.microsoft.com/office/drawing/2014/main" id="{9EE6F773-742A-491A-9A00-A2A150DF50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9419" y="366810"/>
            <a:ext cx="6124381" cy="61243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Text&#10;&#10;Description automatically generated">
            <a:extLst>
              <a:ext uri="{FF2B5EF4-FFF2-40B4-BE49-F238E27FC236}">
                <a16:creationId xmlns:a16="http://schemas.microsoft.com/office/drawing/2014/main" id="{3B7B53E9-1D47-63A2-B038-ACCD28D3E29B}"/>
              </a:ext>
            </a:extLst>
          </p:cNvPr>
          <p:cNvPicPr>
            <a:picLocks noGrp="1" noChangeAspect="1"/>
          </p:cNvPicPr>
          <p:nvPr>
            <p:ph idx="1"/>
          </p:nvPr>
        </p:nvPicPr>
        <p:blipFill>
          <a:blip r:embed="rId2"/>
          <a:stretch>
            <a:fillRect/>
          </a:stretch>
        </p:blipFill>
        <p:spPr>
          <a:xfrm>
            <a:off x="5696391" y="1839364"/>
            <a:ext cx="5148619" cy="3179272"/>
          </a:xfrm>
          <a:custGeom>
            <a:avLst/>
            <a:gdLst/>
            <a:ahLst/>
            <a:cxnLst/>
            <a:rect l="l" t="t" r="r" b="b"/>
            <a:pathLst>
              <a:path w="4273177" h="4470400">
                <a:moveTo>
                  <a:pt x="75080" y="0"/>
                </a:moveTo>
                <a:lnTo>
                  <a:pt x="4198097" y="0"/>
                </a:lnTo>
                <a:cubicBezTo>
                  <a:pt x="4239563" y="0"/>
                  <a:pt x="4273177" y="33614"/>
                  <a:pt x="4273177" y="75080"/>
                </a:cubicBezTo>
                <a:lnTo>
                  <a:pt x="4273177" y="4395320"/>
                </a:lnTo>
                <a:cubicBezTo>
                  <a:pt x="4273177" y="4436786"/>
                  <a:pt x="4239563" y="4470400"/>
                  <a:pt x="4198097" y="4470400"/>
                </a:cubicBezTo>
                <a:lnTo>
                  <a:pt x="75080" y="4470400"/>
                </a:lnTo>
                <a:cubicBezTo>
                  <a:pt x="33614" y="4470400"/>
                  <a:pt x="0" y="4436786"/>
                  <a:pt x="0" y="4395320"/>
                </a:cubicBezTo>
                <a:lnTo>
                  <a:pt x="0" y="75080"/>
                </a:lnTo>
                <a:cubicBezTo>
                  <a:pt x="0" y="33614"/>
                  <a:pt x="33614" y="0"/>
                  <a:pt x="75080" y="0"/>
                </a:cubicBezTo>
                <a:close/>
              </a:path>
            </a:pathLst>
          </a:custGeom>
        </p:spPr>
      </p:pic>
    </p:spTree>
    <p:extLst>
      <p:ext uri="{BB962C8B-B14F-4D97-AF65-F5344CB8AC3E}">
        <p14:creationId xmlns:p14="http://schemas.microsoft.com/office/powerpoint/2010/main" val="1426108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1AE23-FDBA-5862-9646-ADF77CA3D57F}"/>
              </a:ext>
            </a:extLst>
          </p:cNvPr>
          <p:cNvSpPr>
            <a:spLocks noGrp="1"/>
          </p:cNvSpPr>
          <p:nvPr>
            <p:ph type="title"/>
          </p:nvPr>
        </p:nvSpPr>
        <p:spPr/>
        <p:txBody>
          <a:bodyPr/>
          <a:lstStyle/>
          <a:p>
            <a:r>
              <a:rPr lang="en-US" dirty="0"/>
              <a:t>Take the time to go fast!</a:t>
            </a:r>
          </a:p>
        </p:txBody>
      </p:sp>
      <p:sp>
        <p:nvSpPr>
          <p:cNvPr id="3" name="Content Placeholder 2">
            <a:extLst>
              <a:ext uri="{FF2B5EF4-FFF2-40B4-BE49-F238E27FC236}">
                <a16:creationId xmlns:a16="http://schemas.microsoft.com/office/drawing/2014/main" id="{31DBA29A-8261-D57E-CCEF-8C0B944851A7}"/>
              </a:ext>
            </a:extLst>
          </p:cNvPr>
          <p:cNvSpPr>
            <a:spLocks noGrp="1"/>
          </p:cNvSpPr>
          <p:nvPr>
            <p:ph idx="1"/>
          </p:nvPr>
        </p:nvSpPr>
        <p:spPr/>
        <p:txBody>
          <a:bodyPr/>
          <a:lstStyle/>
          <a:p>
            <a:r>
              <a:rPr lang="en-US" dirty="0"/>
              <a:t>To go fast you need take the time to make what you have beautiful.</a:t>
            </a:r>
          </a:p>
          <a:p>
            <a:pPr lvl="1"/>
            <a:r>
              <a:rPr lang="en-US" i="1" dirty="0">
                <a:solidFill>
                  <a:srgbClr val="231F20"/>
                </a:solidFill>
                <a:latin typeface="Helvetica" pitchFamily="2" charset="0"/>
              </a:rPr>
              <a:t>T</a:t>
            </a:r>
            <a:r>
              <a:rPr lang="en-US" i="1" dirty="0">
                <a:solidFill>
                  <a:srgbClr val="231F20"/>
                </a:solidFill>
                <a:effectLst/>
                <a:latin typeface="Helvetica" pitchFamily="2" charset="0"/>
              </a:rPr>
              <a:t>he only way to go fast is to keep your code clean!</a:t>
            </a:r>
          </a:p>
          <a:p>
            <a:r>
              <a:rPr lang="en-US" i="1" dirty="0">
                <a:solidFill>
                  <a:srgbClr val="231F20"/>
                </a:solidFill>
                <a:latin typeface="Helvetica" pitchFamily="2" charset="0"/>
              </a:rPr>
              <a:t>Writing code is an art you need to take time and plan the painting you are going to write. You first sketch out what you want to do. Then begin to add paint, then texture, then outlines. So on and so forth. </a:t>
            </a:r>
            <a:endParaRPr lang="en-US" dirty="0">
              <a:solidFill>
                <a:srgbClr val="231F20"/>
              </a:solidFill>
              <a:effectLst/>
              <a:latin typeface="Helvetica" pitchFamily="2" charset="0"/>
            </a:endParaRPr>
          </a:p>
          <a:p>
            <a:pPr lvl="1"/>
            <a:r>
              <a:rPr lang="en-US" dirty="0"/>
              <a:t>Unfortunately I can not paint a picture but I can tell you if </a:t>
            </a:r>
          </a:p>
          <a:p>
            <a:pPr marL="457200" lvl="1" indent="0">
              <a:buNone/>
            </a:pPr>
            <a:r>
              <a:rPr lang="en-US" dirty="0"/>
              <a:t>a picture is good or bad. (not great)</a:t>
            </a:r>
          </a:p>
          <a:p>
            <a:pPr marL="457200" lvl="1" indent="0">
              <a:buNone/>
            </a:pPr>
            <a:endParaRPr lang="en-US" dirty="0"/>
          </a:p>
          <a:p>
            <a:endParaRPr lang="en-US" dirty="0"/>
          </a:p>
        </p:txBody>
      </p:sp>
      <p:pic>
        <p:nvPicPr>
          <p:cNvPr id="5" name="Picture 4" descr="A drawing of a horse&#10;&#10;Description automatically generated">
            <a:extLst>
              <a:ext uri="{FF2B5EF4-FFF2-40B4-BE49-F238E27FC236}">
                <a16:creationId xmlns:a16="http://schemas.microsoft.com/office/drawing/2014/main" id="{3FDBB729-7E9C-A53D-0975-637E49D0085C}"/>
              </a:ext>
            </a:extLst>
          </p:cNvPr>
          <p:cNvPicPr>
            <a:picLocks noChangeAspect="1"/>
          </p:cNvPicPr>
          <p:nvPr/>
        </p:nvPicPr>
        <p:blipFill>
          <a:blip r:embed="rId2"/>
          <a:stretch>
            <a:fillRect/>
          </a:stretch>
        </p:blipFill>
        <p:spPr>
          <a:xfrm>
            <a:off x="9437040" y="4071257"/>
            <a:ext cx="2929131" cy="2786743"/>
          </a:xfrm>
          <a:prstGeom prst="rect">
            <a:avLst/>
          </a:prstGeom>
        </p:spPr>
      </p:pic>
    </p:spTree>
    <p:extLst>
      <p:ext uri="{BB962C8B-B14F-4D97-AF65-F5344CB8AC3E}">
        <p14:creationId xmlns:p14="http://schemas.microsoft.com/office/powerpoint/2010/main" val="2917454321"/>
      </p:ext>
    </p:extLst>
  </p:cSld>
  <p:clrMapOvr>
    <a:masterClrMapping/>
  </p:clrMapOvr>
</p:sld>
</file>

<file path=ppt/theme/theme1.xml><?xml version="1.0" encoding="utf-8"?>
<a:theme xmlns:a="http://schemas.openxmlformats.org/drawingml/2006/main" name="ShapesVTI">
  <a:themeElements>
    <a:clrScheme name="AnalogousFromLightSeed_2SEEDS">
      <a:dk1>
        <a:srgbClr val="000000"/>
      </a:dk1>
      <a:lt1>
        <a:srgbClr val="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10294</TotalTime>
  <Words>1279</Words>
  <Application>Microsoft Macintosh PowerPoint</Application>
  <PresentationFormat>Widescreen</PresentationFormat>
  <Paragraphs>121</Paragraphs>
  <Slides>23</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Avenir Next LT Pro</vt:lpstr>
      <vt:lpstr>Calibri</vt:lpstr>
      <vt:lpstr>Helvetica</vt:lpstr>
      <vt:lpstr>Tw Cen MT</vt:lpstr>
      <vt:lpstr>ShapesVTI</vt:lpstr>
      <vt:lpstr>Clean Code</vt:lpstr>
      <vt:lpstr>Why do I care</vt:lpstr>
      <vt:lpstr>Bad Code</vt:lpstr>
      <vt:lpstr>Why bad code </vt:lpstr>
      <vt:lpstr>Why bad code is bad</vt:lpstr>
      <vt:lpstr>Why bad code is bad - Example</vt:lpstr>
      <vt:lpstr>The rebellion</vt:lpstr>
      <vt:lpstr>Code is an ART</vt:lpstr>
      <vt:lpstr>Take the time to go fast!</vt:lpstr>
      <vt:lpstr>Bjarne Stroustrup, inventor of C++ </vt:lpstr>
      <vt:lpstr>Ok enough of that</vt:lpstr>
      <vt:lpstr>You are not just an artist but an author </vt:lpstr>
      <vt:lpstr>Intention-Revealing Names</vt:lpstr>
      <vt:lpstr> </vt:lpstr>
      <vt:lpstr>Now Lets take a look at the same code but with a few motifications</vt:lpstr>
      <vt:lpstr>Dis-Information</vt:lpstr>
      <vt:lpstr>Noise</vt:lpstr>
      <vt:lpstr>Pronounceable Names</vt:lpstr>
      <vt:lpstr>Searchable Names</vt:lpstr>
      <vt:lpstr>Variable name conventions to avoid</vt:lpstr>
      <vt:lpstr>Naming Conventions</vt:lpstr>
      <vt:lpstr>Most Important use meaningful context –  New concept</vt:lpstr>
      <vt:lpstr>Keep it DRY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Agile</dc:title>
  <dc:creator>Kristopher Powers</dc:creator>
  <cp:lastModifiedBy>Kristopher Powers</cp:lastModifiedBy>
  <cp:revision>3</cp:revision>
  <dcterms:created xsi:type="dcterms:W3CDTF">2023-03-08T01:04:38Z</dcterms:created>
  <dcterms:modified xsi:type="dcterms:W3CDTF">2024-08-23T00:56:50Z</dcterms:modified>
</cp:coreProperties>
</file>

<file path=docProps/thumbnail.jpeg>
</file>